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9"/>
  </p:notesMasterIdLst>
  <p:sldIdLst>
    <p:sldId id="256" r:id="rId2"/>
    <p:sldId id="257" r:id="rId3"/>
    <p:sldId id="271" r:id="rId4"/>
    <p:sldId id="286" r:id="rId5"/>
    <p:sldId id="272" r:id="rId6"/>
    <p:sldId id="287" r:id="rId7"/>
    <p:sldId id="275" r:id="rId8"/>
    <p:sldId id="277" r:id="rId9"/>
    <p:sldId id="278" r:id="rId10"/>
    <p:sldId id="279" r:id="rId11"/>
    <p:sldId id="281" r:id="rId12"/>
    <p:sldId id="260" r:id="rId13"/>
    <p:sldId id="269" r:id="rId14"/>
    <p:sldId id="265" r:id="rId15"/>
    <p:sldId id="268" r:id="rId16"/>
    <p:sldId id="267" r:id="rId17"/>
    <p:sldId id="288" r:id="rId18"/>
    <p:sldId id="280" r:id="rId19"/>
    <p:sldId id="270" r:id="rId20"/>
    <p:sldId id="259" r:id="rId21"/>
    <p:sldId id="273" r:id="rId22"/>
    <p:sldId id="263" r:id="rId23"/>
    <p:sldId id="282" r:id="rId24"/>
    <p:sldId id="264" r:id="rId25"/>
    <p:sldId id="284" r:id="rId26"/>
    <p:sldId id="285"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E4398D-5AB1-C521-73CB-71E101616A26}" v="425" dt="2019-04-01T16:07:44.225"/>
    <p1510:client id="{84EB1A47-770F-3DA0-4594-5FE0390C6275}" v="272" dt="2019-03-31T20:45:40.499"/>
    <p1510:client id="{588BA081-7ED9-E551-A5B5-DE640D6BFA62}" v="431" dt="2019-03-31T23:16:15.158"/>
    <p1510:client id="{3E55537A-6627-6BA8-3AF6-618C208BA83E}" v="25" dt="2019-03-31T22:49:58.071"/>
    <p1510:client id="{46A591AF-C69D-AC9B-A673-25901D8A72E2}" v="177" dt="2019-03-31T20:42:14.023"/>
    <p1510:client id="{1D541C40-79B8-34EF-8CF5-FC6791CA7EF9}" v="46" dt="2019-04-01T04:20:16.449"/>
    <p1510:client id="{242D93F2-F942-6FBE-53E1-2DA2974F0ADE}" v="95" dt="2019-04-01T04:25:39.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4"/>
    <p:restoredTop sz="94726"/>
  </p:normalViewPr>
  <p:slideViewPr>
    <p:cSldViewPr snapToGrid="0">
      <p:cViewPr varScale="1">
        <p:scale>
          <a:sx n="71" d="100"/>
          <a:sy n="71" d="100"/>
        </p:scale>
        <p:origin x="184"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518AF-328E-4D5E-8A10-CDA73D1909DA}" type="datetimeFigureOut">
              <a:rPr lang="en-CA"/>
              <a:t>2019-04-01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48933-E4C9-4B83-8A13-57DA87E085C4}" type="slidenum">
              <a:rPr lang="en-CA"/>
              <a:t>‹#›</a:t>
            </a:fld>
            <a:endParaRPr lang="en-US"/>
          </a:p>
        </p:txBody>
      </p:sp>
    </p:spTree>
    <p:extLst>
      <p:ext uri="{BB962C8B-B14F-4D97-AF65-F5344CB8AC3E}">
        <p14:creationId xmlns:p14="http://schemas.microsoft.com/office/powerpoint/2010/main" val="2632297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collection: viewing angle, daylight condition, take out lakes or excessive sky</a:t>
            </a:r>
          </a:p>
        </p:txBody>
      </p:sp>
      <p:sp>
        <p:nvSpPr>
          <p:cNvPr id="4" name="Slide Number Placeholder 3"/>
          <p:cNvSpPr>
            <a:spLocks noGrp="1"/>
          </p:cNvSpPr>
          <p:nvPr>
            <p:ph type="sldNum" sz="quarter" idx="5"/>
          </p:nvPr>
        </p:nvSpPr>
        <p:spPr/>
        <p:txBody>
          <a:bodyPr/>
          <a:lstStyle/>
          <a:p>
            <a:fld id="{9DB48933-E4C9-4B83-8A13-57DA87E085C4}" type="slidenum">
              <a:rPr lang="en-CA"/>
              <a:t>5</a:t>
            </a:fld>
            <a:endParaRPr lang="en-US"/>
          </a:p>
        </p:txBody>
      </p:sp>
    </p:spTree>
    <p:extLst>
      <p:ext uri="{BB962C8B-B14F-4D97-AF65-F5344CB8AC3E}">
        <p14:creationId xmlns:p14="http://schemas.microsoft.com/office/powerpoint/2010/main" val="343786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collection: viewing angle, daylight condition, take out lakes or excessive sky</a:t>
            </a:r>
          </a:p>
        </p:txBody>
      </p:sp>
      <p:sp>
        <p:nvSpPr>
          <p:cNvPr id="4" name="Slide Number Placeholder 3"/>
          <p:cNvSpPr>
            <a:spLocks noGrp="1"/>
          </p:cNvSpPr>
          <p:nvPr>
            <p:ph type="sldNum" sz="quarter" idx="5"/>
          </p:nvPr>
        </p:nvSpPr>
        <p:spPr/>
        <p:txBody>
          <a:bodyPr/>
          <a:lstStyle/>
          <a:p>
            <a:fld id="{9DB48933-E4C9-4B83-8A13-57DA87E085C4}" type="slidenum">
              <a:rPr lang="en-CA"/>
              <a:t>6</a:t>
            </a:fld>
            <a:endParaRPr lang="en-US"/>
          </a:p>
        </p:txBody>
      </p:sp>
    </p:spTree>
    <p:extLst>
      <p:ext uri="{BB962C8B-B14F-4D97-AF65-F5344CB8AC3E}">
        <p14:creationId xmlns:p14="http://schemas.microsoft.com/office/powerpoint/2010/main" val="33945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Instead of from noise, generator takes an input sketch (boundaries), so we can have some control</a:t>
            </a:r>
          </a:p>
        </p:txBody>
      </p:sp>
      <p:sp>
        <p:nvSpPr>
          <p:cNvPr id="4" name="Slide Number Placeholder 3"/>
          <p:cNvSpPr>
            <a:spLocks noGrp="1"/>
          </p:cNvSpPr>
          <p:nvPr>
            <p:ph type="sldNum" sz="quarter" idx="5"/>
          </p:nvPr>
        </p:nvSpPr>
        <p:spPr/>
        <p:txBody>
          <a:bodyPr/>
          <a:lstStyle/>
          <a:p>
            <a:fld id="{9DB48933-E4C9-4B83-8A13-57DA87E085C4}" type="slidenum">
              <a:rPr lang="en-CA"/>
              <a:t>13</a:t>
            </a:fld>
            <a:endParaRPr lang="en-US"/>
          </a:p>
        </p:txBody>
      </p:sp>
    </p:spTree>
    <p:extLst>
      <p:ext uri="{BB962C8B-B14F-4D97-AF65-F5344CB8AC3E}">
        <p14:creationId xmlns:p14="http://schemas.microsoft.com/office/powerpoint/2010/main" val="1621650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Use skip connections that directly connect encoder layers to decoder layers</a:t>
            </a:r>
          </a:p>
          <a:p>
            <a:pPr marL="171450" indent="-171450">
              <a:buFont typeface="Arial"/>
              <a:buChar char="•"/>
            </a:pPr>
            <a:r>
              <a:rPr lang="en-US" dirty="0"/>
              <a:t>Information captured in encoder layers are fed into decoder layers</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DB48933-E4C9-4B83-8A13-57DA87E085C4}" type="slidenum">
              <a:rPr lang="en-CA"/>
              <a:t>14</a:t>
            </a:fld>
            <a:endParaRPr lang="en-US"/>
          </a:p>
        </p:txBody>
      </p:sp>
    </p:spTree>
    <p:extLst>
      <p:ext uri="{BB962C8B-B14F-4D97-AF65-F5344CB8AC3E}">
        <p14:creationId xmlns:p14="http://schemas.microsoft.com/office/powerpoint/2010/main" val="315732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loss for generator is also composed of two parts. First, generator is trying to minimize the probability that discriminator correctly identifies fake images. Also, since we have input boundaries, we want to match our input and output, so we added L1_Loss, which is the absolute value of input and output</a:t>
            </a:r>
          </a:p>
        </p:txBody>
      </p:sp>
      <p:sp>
        <p:nvSpPr>
          <p:cNvPr id="4" name="Slide Number Placeholder 3"/>
          <p:cNvSpPr>
            <a:spLocks noGrp="1"/>
          </p:cNvSpPr>
          <p:nvPr>
            <p:ph type="sldNum" sz="quarter" idx="5"/>
          </p:nvPr>
        </p:nvSpPr>
        <p:spPr/>
        <p:txBody>
          <a:bodyPr/>
          <a:lstStyle/>
          <a:p>
            <a:fld id="{9DB48933-E4C9-4B83-8A13-57DA87E085C4}" type="slidenum">
              <a:rPr lang="en-CA"/>
              <a:t>15</a:t>
            </a:fld>
            <a:endParaRPr lang="en-US"/>
          </a:p>
        </p:txBody>
      </p:sp>
    </p:spTree>
    <p:extLst>
      <p:ext uri="{BB962C8B-B14F-4D97-AF65-F5344CB8AC3E}">
        <p14:creationId xmlns:p14="http://schemas.microsoft.com/office/powerpoint/2010/main" val="3106104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PatchGAN</a:t>
            </a:r>
            <a:r>
              <a:rPr lang="en-US" dirty="0"/>
              <a:t>: Regular GAN maps from a 256x256 image to a single scalar output, which signifies "real" or "fake".</a:t>
            </a:r>
          </a:p>
          <a:p>
            <a:r>
              <a:rPr lang="en-US" dirty="0"/>
              <a:t>However, </a:t>
            </a:r>
            <a:r>
              <a:rPr lang="en-US" dirty="0" err="1"/>
              <a:t>PatchGAN</a:t>
            </a:r>
            <a:r>
              <a:rPr lang="en-US" dirty="0"/>
              <a:t> maps the image to 70x70 overlapping patches. We run a regular discriminator over each patch, and averaged the results.</a:t>
            </a:r>
            <a:endParaRPr lang="en-US" dirty="0">
              <a:cs typeface="Calibri"/>
            </a:endParaRPr>
          </a:p>
        </p:txBody>
      </p:sp>
      <p:sp>
        <p:nvSpPr>
          <p:cNvPr id="4" name="Slide Number Placeholder 3"/>
          <p:cNvSpPr>
            <a:spLocks noGrp="1"/>
          </p:cNvSpPr>
          <p:nvPr>
            <p:ph type="sldNum" sz="quarter" idx="5"/>
          </p:nvPr>
        </p:nvSpPr>
        <p:spPr/>
        <p:txBody>
          <a:bodyPr/>
          <a:lstStyle/>
          <a:p>
            <a:fld id="{9DB48933-E4C9-4B83-8A13-57DA87E085C4}" type="slidenum">
              <a:rPr lang="en-CA"/>
              <a:t>16</a:t>
            </a:fld>
            <a:endParaRPr lang="en-US"/>
          </a:p>
        </p:txBody>
      </p:sp>
    </p:spTree>
    <p:extLst>
      <p:ext uri="{BB962C8B-B14F-4D97-AF65-F5344CB8AC3E}">
        <p14:creationId xmlns:p14="http://schemas.microsoft.com/office/powerpoint/2010/main" val="2341686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Same as what lecture talked about, the discriminator is trying to maximize the probability of identifying real and fakes images correctly. In our implementation, we are dividing the loss by 2 to slow down the training of discriminator with respect to the generator.</a:t>
            </a:r>
          </a:p>
        </p:txBody>
      </p:sp>
      <p:sp>
        <p:nvSpPr>
          <p:cNvPr id="4" name="Slide Number Placeholder 3"/>
          <p:cNvSpPr>
            <a:spLocks noGrp="1"/>
          </p:cNvSpPr>
          <p:nvPr>
            <p:ph type="sldNum" sz="quarter" idx="5"/>
          </p:nvPr>
        </p:nvSpPr>
        <p:spPr/>
        <p:txBody>
          <a:bodyPr/>
          <a:lstStyle/>
          <a:p>
            <a:fld id="{9DB48933-E4C9-4B83-8A13-57DA87E085C4}" type="slidenum">
              <a:rPr lang="en-CA"/>
              <a:t>18</a:t>
            </a:fld>
            <a:endParaRPr lang="en-US"/>
          </a:p>
        </p:txBody>
      </p:sp>
    </p:spTree>
    <p:extLst>
      <p:ext uri="{BB962C8B-B14F-4D97-AF65-F5344CB8AC3E}">
        <p14:creationId xmlns:p14="http://schemas.microsoft.com/office/powerpoint/2010/main" val="18993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chose to use Adam optimizer with beta1=0.5 and beta2 = 0.999, same as the pix2pix model. After some hyperparameter tuning, the final learning rate is 1e-4, batch size is 64 and Lambda =1</a:t>
            </a:r>
          </a:p>
        </p:txBody>
      </p:sp>
      <p:sp>
        <p:nvSpPr>
          <p:cNvPr id="4" name="Slide Number Placeholder 3"/>
          <p:cNvSpPr>
            <a:spLocks noGrp="1"/>
          </p:cNvSpPr>
          <p:nvPr>
            <p:ph type="sldNum" sz="quarter" idx="5"/>
          </p:nvPr>
        </p:nvSpPr>
        <p:spPr/>
        <p:txBody>
          <a:bodyPr/>
          <a:lstStyle/>
          <a:p>
            <a:fld id="{9DB48933-E4C9-4B83-8A13-57DA87E085C4}" type="slidenum">
              <a:rPr lang="en-CA"/>
              <a:t>19</a:t>
            </a:fld>
            <a:endParaRPr lang="en-US"/>
          </a:p>
        </p:txBody>
      </p:sp>
    </p:spTree>
    <p:extLst>
      <p:ext uri="{BB962C8B-B14F-4D97-AF65-F5344CB8AC3E}">
        <p14:creationId xmlns:p14="http://schemas.microsoft.com/office/powerpoint/2010/main" val="2944547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B48933-E4C9-4B83-8A13-57DA87E085C4}" type="slidenum">
              <a:rPr lang="en-CA" smtClean="0"/>
              <a:t>22</a:t>
            </a:fld>
            <a:endParaRPr lang="en-US"/>
          </a:p>
        </p:txBody>
      </p:sp>
    </p:spTree>
    <p:extLst>
      <p:ext uri="{BB962C8B-B14F-4D97-AF65-F5344CB8AC3E}">
        <p14:creationId xmlns:p14="http://schemas.microsoft.com/office/powerpoint/2010/main" val="620387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Click icon to add picture</a:t>
            </a:r>
            <a:endParaRPr lang="en-IN"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255345"/>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62424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68607466"/>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FR</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US"/>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330EA680-D336-4FF7-8B7A-9848BB0A1C32}" type="slidenum">
              <a:rPr lang="en-US" smtClean="0"/>
              <a:t>‹#›</a:t>
            </a:fld>
            <a:endParaRPr lang="en-US"/>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43524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FR</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US"/>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330EA680-D336-4FF7-8B7A-9848BB0A1C32}" type="slidenum">
              <a:rPr lang="en-US" smtClean="0"/>
              <a:t>‹#›</a:t>
            </a:fld>
            <a:endParaRPr lang="en-US"/>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01358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FR</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US"/>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330EA680-D336-4FF7-8B7A-9848BB0A1C32}" type="slidenum">
              <a:rPr lang="en-US" smtClean="0"/>
              <a:t>‹#›</a:t>
            </a:fld>
            <a:endParaRPr lang="en-US"/>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872998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186754"/>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45609303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8A0030CD-8C9E-4AA5-8C5D-F9B2EDB7E17A}"/>
              </a:ext>
            </a:extLst>
          </p:cNvPr>
          <p:cNvGrpSpPr/>
          <p:nvPr/>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0" name="Parallelogram 29">
            <a:extLst>
              <a:ext uri="{FF2B5EF4-FFF2-40B4-BE49-F238E27FC236}">
                <a16:creationId xmlns:a16="http://schemas.microsoft.com/office/drawing/2014/main" id="{406089BB-36DC-4E23-B215-527A8A18FCFB}"/>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02521468"/>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7" name="Group 26">
            <a:extLst>
              <a:ext uri="{FF2B5EF4-FFF2-40B4-BE49-F238E27FC236}">
                <a16:creationId xmlns:a16="http://schemas.microsoft.com/office/drawing/2014/main" id="{1B2FB48C-0C70-4DBE-B904-A134B6644DD3}"/>
              </a:ext>
            </a:extLst>
          </p:cNvPr>
          <p:cNvGrpSpPr/>
          <p:nvPr/>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Parallelogram 30">
            <a:extLst>
              <a:ext uri="{FF2B5EF4-FFF2-40B4-BE49-F238E27FC236}">
                <a16:creationId xmlns:a16="http://schemas.microsoft.com/office/drawing/2014/main" id="{41E23981-B12A-4AC3-A030-337BBBA5E45B}"/>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dirty="0"/>
              <a:t>Click to Edit Master Title Style </a:t>
            </a:r>
            <a:endParaRPr lang="en-IN"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01821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798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Click icon to add picture</a:t>
            </a:r>
            <a:endParaRPr lang="en-IN"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37137792"/>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4" name="Right Triangle 23">
            <a:extLst>
              <a:ext uri="{FF2B5EF4-FFF2-40B4-BE49-F238E27FC236}">
                <a16:creationId xmlns:a16="http://schemas.microsoft.com/office/drawing/2014/main" id="{BD6ACE60-499D-41AB-89C4-D537D7C3D22A}"/>
              </a:ext>
            </a:extLst>
          </p:cNvPr>
          <p:cNvSpPr/>
          <p:nvPr/>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a:t>Click icon to add picture</a:t>
            </a:r>
            <a:endParaRPr lang="en-IN"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endParaRPr lang="en-US"/>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8968261"/>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a:t>Click icon to add picture</a:t>
            </a:r>
            <a:endParaRPr lang="en-IN"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p:nvSpPr>
        <p:spPr>
          <a:xfrm>
            <a:off x="11073384" y="237744"/>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0756972"/>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a:t>Edit Master text styles</a:t>
            </a:r>
          </a:p>
          <a:p>
            <a:pPr lvl="1">
              <a:buClr>
                <a:schemeClr val="accent2"/>
              </a:buClr>
            </a:pPr>
            <a:r>
              <a:rPr lang="en-US"/>
              <a:t>Second level</a:t>
            </a:r>
          </a:p>
          <a:p>
            <a:pPr lvl="2">
              <a:buClr>
                <a:schemeClr val="accent2"/>
              </a:buClr>
            </a:pPr>
            <a:r>
              <a:rPr lang="en-US"/>
              <a:t>Third level</a:t>
            </a:r>
          </a:p>
          <a:p>
            <a:pPr lvl="3">
              <a:buClr>
                <a:schemeClr val="accent2"/>
              </a:buClr>
            </a:pPr>
            <a:r>
              <a:rPr lang="en-US"/>
              <a:t>Fourth level</a:t>
            </a:r>
          </a:p>
          <a:p>
            <a:pPr lvl="4">
              <a:buClr>
                <a:schemeClr val="accent2"/>
              </a:buClr>
            </a:pPr>
            <a:r>
              <a:rPr lang="en-US"/>
              <a:t>Fifth level</a:t>
            </a:r>
            <a:endParaRPr lang="en-IN" dirty="0"/>
          </a:p>
        </p:txBody>
      </p:sp>
      <p:sp>
        <p:nvSpPr>
          <p:cNvPr id="19" name="Text Placeholder 4">
            <a:extLst>
              <a:ext uri="{FF2B5EF4-FFF2-40B4-BE49-F238E27FC236}">
                <a16:creationId xmlns:a16="http://schemas.microsoft.com/office/drawing/2014/main" id="{47CDC5A2-8836-4ED3-8E78-18C24853D882}"/>
              </a:ext>
            </a:extLst>
          </p:cNvPr>
          <p:cNvSpPr>
            <a:spLocks noGrp="1"/>
          </p:cNvSpPr>
          <p:nvPr>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a:t>Edit Master text styles</a:t>
            </a:r>
          </a:p>
          <a:p>
            <a:pPr lvl="1">
              <a:buClr>
                <a:schemeClr val="accent2"/>
              </a:buClr>
            </a:pPr>
            <a:r>
              <a:rPr lang="en-US"/>
              <a:t>Second level</a:t>
            </a:r>
          </a:p>
          <a:p>
            <a:pPr lvl="2">
              <a:buClr>
                <a:schemeClr val="accent2"/>
              </a:buClr>
            </a:pPr>
            <a:r>
              <a:rPr lang="en-US"/>
              <a:t>Third level</a:t>
            </a:r>
          </a:p>
          <a:p>
            <a:pPr lvl="3">
              <a:buClr>
                <a:schemeClr val="accent2"/>
              </a:buClr>
            </a:pPr>
            <a:r>
              <a:rPr lang="en-US"/>
              <a:t>Fourth level</a:t>
            </a:r>
          </a:p>
          <a:p>
            <a:pPr lvl="4">
              <a:buClr>
                <a:schemeClr val="accent2"/>
              </a:buClr>
            </a:pPr>
            <a:r>
              <a:rPr lang="en-US"/>
              <a:t>Fifth level</a:t>
            </a:r>
            <a:endParaRPr lang="en-IN" dirty="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endParaRPr lang="en-US"/>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330EA680-D336-4FF7-8B7A-9848BB0A1C32}" type="slidenum">
              <a:rPr lang="en-US" smtClean="0"/>
              <a:t>‹#›</a:t>
            </a:fld>
            <a:endParaRPr lang="en-US"/>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103617219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8" name="Group 27">
            <a:extLst>
              <a:ext uri="{FF2B5EF4-FFF2-40B4-BE49-F238E27FC236}">
                <a16:creationId xmlns:a16="http://schemas.microsoft.com/office/drawing/2014/main" id="{5806E656-313A-47B1-B381-D004200F7A01}"/>
              </a:ext>
            </a:extLst>
          </p:cNvPr>
          <p:cNvGrpSpPr/>
          <p:nvPr/>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3" name="Parallelogram 32">
            <a:extLst>
              <a:ext uri="{FF2B5EF4-FFF2-40B4-BE49-F238E27FC236}">
                <a16:creationId xmlns:a16="http://schemas.microsoft.com/office/drawing/2014/main" id="{F088C182-BF10-45B2-B159-7702E00D31D4}"/>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endParaRPr lang="en-US"/>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330EA680-D336-4FF7-8B7A-9848BB0A1C32}" type="slidenum">
              <a:rPr lang="en-US" smtClean="0"/>
              <a:t>‹#›</a:t>
            </a:fld>
            <a:endParaRPr lang="en-US"/>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1084901838"/>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16" name="TextBox 15">
            <a:extLst>
              <a:ext uri="{FF2B5EF4-FFF2-40B4-BE49-F238E27FC236}">
                <a16:creationId xmlns:a16="http://schemas.microsoft.com/office/drawing/2014/main" id="{B84020D1-D35E-497E-97F1-84A6EA9D048E}"/>
              </a:ext>
            </a:extLst>
          </p:cNvPr>
          <p:cNvSpPr txBox="1"/>
          <p:nvPr/>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36C8A74F-FDDF-48E8-AC2B-A5BD59D7D6A3}"/>
              </a:ext>
            </a:extLst>
          </p:cNvPr>
          <p:cNvGrpSpPr/>
          <p:nvPr/>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8006416B-866C-47E5-8480-109B40F9EAA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endParaRPr lang="en-US"/>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330EA680-D336-4FF7-8B7A-9848BB0A1C32}" type="slidenum">
              <a:rPr lang="en-US" smtClean="0"/>
              <a:t>‹#›</a:t>
            </a:fld>
            <a:endParaRPr lang="en-US"/>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3921360150"/>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ZA"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dirty="0"/>
              <a:t>Add Caption Here</a:t>
            </a:r>
            <a:endParaRPr lang="en-IN" dirty="0"/>
          </a:p>
        </p:txBody>
      </p:sp>
    </p:spTree>
    <p:extLst>
      <p:ext uri="{BB962C8B-B14F-4D97-AF65-F5344CB8AC3E}">
        <p14:creationId xmlns:p14="http://schemas.microsoft.com/office/powerpoint/2010/main" val="223843541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ZA" dirty="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Company Website</a:t>
            </a:r>
          </a:p>
        </p:txBody>
      </p:sp>
      <p:sp>
        <p:nvSpPr>
          <p:cNvPr id="14" name="Shape 4157">
            <a:extLst>
              <a:ext uri="{FF2B5EF4-FFF2-40B4-BE49-F238E27FC236}">
                <a16:creationId xmlns:a16="http://schemas.microsoft.com/office/drawing/2014/main" id="{A30A8F28-98F4-425F-A750-78192A157DF4}"/>
              </a:ext>
            </a:extLst>
          </p:cNvPr>
          <p:cNvSpPr/>
          <p:nvPr/>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5" name="Shape 4186">
            <a:extLst>
              <a:ext uri="{FF2B5EF4-FFF2-40B4-BE49-F238E27FC236}">
                <a16:creationId xmlns:a16="http://schemas.microsoft.com/office/drawing/2014/main" id="{2F84D399-8148-4E86-A1E4-BE7D1D81383A}"/>
              </a:ext>
            </a:extLst>
          </p:cNvPr>
          <p:cNvSpPr/>
          <p:nvPr/>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9" name="Shape 4379">
            <a:extLst>
              <a:ext uri="{FF2B5EF4-FFF2-40B4-BE49-F238E27FC236}">
                <a16:creationId xmlns:a16="http://schemas.microsoft.com/office/drawing/2014/main" id="{E4408FF8-E342-42F8-BBE9-1220822B5E99}"/>
              </a:ext>
            </a:extLst>
          </p:cNvPr>
          <p:cNvSpPr/>
          <p:nvPr/>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0" name="Shape 4487">
            <a:extLst>
              <a:ext uri="{FF2B5EF4-FFF2-40B4-BE49-F238E27FC236}">
                <a16:creationId xmlns:a16="http://schemas.microsoft.com/office/drawing/2014/main" id="{11D27456-C005-4109-9E74-0B692200A0B3}"/>
              </a:ext>
            </a:extLst>
          </p:cNvPr>
          <p:cNvSpPr/>
          <p:nvPr/>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1" name="Right Triangle 20">
            <a:extLst>
              <a:ext uri="{FF2B5EF4-FFF2-40B4-BE49-F238E27FC236}">
                <a16:creationId xmlns:a16="http://schemas.microsoft.com/office/drawing/2014/main" id="{FDDD2B84-3CB9-4567-8C91-C538E8A1C89F}"/>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Click icon to add picture</a:t>
            </a:r>
            <a:endParaRPr lang="en-IN" dirty="0"/>
          </a:p>
        </p:txBody>
      </p:sp>
    </p:spTree>
    <p:extLst>
      <p:ext uri="{BB962C8B-B14F-4D97-AF65-F5344CB8AC3E}">
        <p14:creationId xmlns:p14="http://schemas.microsoft.com/office/powerpoint/2010/main" val="4251880986"/>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endParaRPr lang="en-US"/>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330EA680-D336-4FF7-8B7A-9848BB0A1C32}" type="slidenum">
              <a:rPr lang="en-US" smtClean="0"/>
              <a:t>‹#›</a:t>
            </a:fld>
            <a:endParaRPr lang="en-US"/>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233073122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Lst>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https://www2.eecs.berkeley.edu/Research/Projects/CS/vision/grouping/papers/amfm_pami2010.pdf" TargetMode="External"/><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2.eecs.berkeley.edu/Research/Projects/CS/vision/grouping/papers/amfm_pami2010.pdf" TargetMode="Externa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1611.07004.pdf"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medium.com/@ManishChablani/cyclegans-and-pix2pix-5e6a5f0159c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medium.com/@ManishChablani/cyclegans-and-pix2pix-5e6a5f0159c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hyperlink" Target="https://medium.com/@ManishChablani/cyclegans-and-pix2pix-5e6a5f0159c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2.eecs.berkeley.edu/Research/Projects/CS/vision/grouping/papers/amfm_pami2010.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hyperlink" Target="https://www2.eecs.berkeley.edu/Research/Projects/CS/vision/grouping/papers/amfm_pami2010.pdf" TargetMode="Externa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hyperlink" Target="https://www2.eecs.berkeley.edu/Research/Projects/CS/vision/grouping/papers/amfm_pami2010.pdf" TargetMode="External"/><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2.eecs.berkeley.edu/Research/Projects/CS/vision/grouping/papers/amfm_pami2010.pdf" TargetMode="External"/><Relationship Id="rId2" Type="http://schemas.openxmlformats.org/officeDocument/2006/relationships/image" Target="../media/image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blip>
          <a:stretch>
            <a:fillRect l="-9000" r="-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E1027-A5C7-344C-8DB8-9EF92DD8B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27" y="0"/>
            <a:ext cx="14414213" cy="6858000"/>
          </a:xfrm>
          <a:prstGeom prst="rect">
            <a:avLst/>
          </a:prstGeom>
        </p:spPr>
      </p:pic>
      <p:sp>
        <p:nvSpPr>
          <p:cNvPr id="2" name="Title 1"/>
          <p:cNvSpPr>
            <a:spLocks noGrp="1"/>
          </p:cNvSpPr>
          <p:nvPr>
            <p:ph type="ctrTitle"/>
          </p:nvPr>
        </p:nvSpPr>
        <p:spPr>
          <a:xfrm>
            <a:off x="2613211" y="1469005"/>
            <a:ext cx="9144000" cy="1241344"/>
          </a:xfrm>
        </p:spPr>
        <p:txBody>
          <a:bodyPr/>
          <a:lstStyle/>
          <a:p>
            <a:r>
              <a:rPr lang="en-US" dirty="0">
                <a:solidFill>
                  <a:srgbClr val="FFFFFF"/>
                </a:solidFill>
                <a:cs typeface="Calibri Light"/>
              </a:rPr>
              <a:t>Image Generator: Skyline</a:t>
            </a:r>
            <a:endParaRPr lang="en-US" dirty="0">
              <a:solidFill>
                <a:srgbClr val="FFFFFF"/>
              </a:solidFill>
            </a:endParaRPr>
          </a:p>
        </p:txBody>
      </p:sp>
      <p:sp>
        <p:nvSpPr>
          <p:cNvPr id="3" name="Subtitle 2"/>
          <p:cNvSpPr>
            <a:spLocks noGrp="1"/>
          </p:cNvSpPr>
          <p:nvPr>
            <p:ph type="subTitle" idx="1"/>
          </p:nvPr>
        </p:nvSpPr>
        <p:spPr>
          <a:xfrm>
            <a:off x="6913779" y="4536678"/>
            <a:ext cx="5217459" cy="1493619"/>
          </a:xfrm>
        </p:spPr>
        <p:txBody>
          <a:bodyPr vert="horz" lIns="91440" tIns="45720" rIns="91440" bIns="45720" rtlCol="0" anchor="t">
            <a:noAutofit/>
          </a:bodyPr>
          <a:lstStyle/>
          <a:p>
            <a:endParaRPr lang="en-US" sz="2200" dirty="0">
              <a:cs typeface="Calibri"/>
            </a:endParaRPr>
          </a:p>
          <a:p>
            <a:r>
              <a:rPr lang="en-US" sz="2200" b="1" dirty="0" err="1">
                <a:solidFill>
                  <a:schemeClr val="bg1"/>
                </a:solidFill>
                <a:cs typeface="Calibri"/>
              </a:rPr>
              <a:t>Shuyang</a:t>
            </a:r>
            <a:r>
              <a:rPr lang="en-US" sz="2200" b="1" dirty="0">
                <a:solidFill>
                  <a:schemeClr val="bg1"/>
                </a:solidFill>
                <a:cs typeface="Calibri"/>
              </a:rPr>
              <a:t>(Tom) Luo 1002926033</a:t>
            </a:r>
          </a:p>
          <a:p>
            <a:r>
              <a:rPr lang="en-US" sz="2200" b="1" dirty="0">
                <a:solidFill>
                  <a:schemeClr val="bg1"/>
                </a:solidFill>
                <a:cs typeface="Calibri"/>
              </a:rPr>
              <a:t>Yu(Russell) Wang 1003245990</a:t>
            </a:r>
          </a:p>
          <a:p>
            <a:r>
              <a:rPr lang="en-US" sz="2200" b="1" dirty="0" err="1">
                <a:solidFill>
                  <a:schemeClr val="bg1"/>
                </a:solidFill>
                <a:cs typeface="Calibri"/>
              </a:rPr>
              <a:t>Jiajie</a:t>
            </a:r>
            <a:r>
              <a:rPr lang="en-US" sz="2200" b="1" dirty="0">
                <a:solidFill>
                  <a:schemeClr val="bg1"/>
                </a:solidFill>
                <a:cs typeface="Calibri"/>
              </a:rPr>
              <a:t>(Jeremy) Xu 1002937842</a:t>
            </a:r>
          </a:p>
        </p:txBody>
      </p:sp>
      <p:sp>
        <p:nvSpPr>
          <p:cNvPr id="4" name="TextBox 3">
            <a:extLst>
              <a:ext uri="{FF2B5EF4-FFF2-40B4-BE49-F238E27FC236}">
                <a16:creationId xmlns:a16="http://schemas.microsoft.com/office/drawing/2014/main" id="{16B6B004-FDCE-4669-AB32-156C56106200}"/>
              </a:ext>
            </a:extLst>
          </p:cNvPr>
          <p:cNvSpPr txBox="1"/>
          <p:nvPr/>
        </p:nvSpPr>
        <p:spPr>
          <a:xfrm>
            <a:off x="5139267" y="3124200"/>
            <a:ext cx="6121400" cy="584775"/>
          </a:xfrm>
          <a:prstGeom prst="rect">
            <a:avLst/>
          </a:prstGeom>
          <a:noFill/>
        </p:spPr>
        <p:txBody>
          <a:bodyPr wrap="square" rtlCol="0" anchor="t">
            <a:spAutoFit/>
          </a:bodyPr>
          <a:lstStyle/>
          <a:p>
            <a:r>
              <a:rPr lang="en-US" sz="3200" dirty="0">
                <a:solidFill>
                  <a:schemeClr val="bg1"/>
                </a:solidFill>
              </a:rPr>
              <a:t>APS 360 Project using GAN Network</a:t>
            </a:r>
            <a:endParaRPr lang="en-US" sz="3200" dirty="0">
              <a:solidFill>
                <a:schemeClr val="bg1"/>
              </a:solidFill>
              <a:cs typeface="Calibri"/>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7CCA1F-B2C1-C94D-918D-CE8BE36938CE}"/>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pic>
        <p:nvPicPr>
          <p:cNvPr id="4" name="Picture 4" descr="A close up of a map&#10;&#10;Description generated with very high confidence">
            <a:extLst>
              <a:ext uri="{FF2B5EF4-FFF2-40B4-BE49-F238E27FC236}">
                <a16:creationId xmlns:a16="http://schemas.microsoft.com/office/drawing/2014/main" id="{C0545ADD-2A94-4D1E-ACBF-3329B2741249}"/>
              </a:ext>
            </a:extLst>
          </p:cNvPr>
          <p:cNvPicPr>
            <a:picLocks noChangeAspect="1"/>
          </p:cNvPicPr>
          <p:nvPr/>
        </p:nvPicPr>
        <p:blipFill>
          <a:blip r:embed="rId2"/>
          <a:stretch>
            <a:fillRect/>
          </a:stretch>
        </p:blipFill>
        <p:spPr>
          <a:xfrm>
            <a:off x="6314522" y="1828341"/>
            <a:ext cx="3475555" cy="3494977"/>
          </a:xfrm>
          <a:prstGeom prst="rect">
            <a:avLst/>
          </a:prstGeom>
        </p:spPr>
      </p:pic>
      <p:sp>
        <p:nvSpPr>
          <p:cNvPr id="2" name="Title 1">
            <a:extLst>
              <a:ext uri="{FF2B5EF4-FFF2-40B4-BE49-F238E27FC236}">
                <a16:creationId xmlns:a16="http://schemas.microsoft.com/office/drawing/2014/main" id="{D29D54B8-8F93-49DE-AB81-BFAD3BDCAFA7}"/>
              </a:ext>
            </a:extLst>
          </p:cNvPr>
          <p:cNvSpPr>
            <a:spLocks noGrp="1"/>
          </p:cNvSpPr>
          <p:nvPr>
            <p:ph type="title"/>
          </p:nvPr>
        </p:nvSpPr>
        <p:spPr/>
        <p:txBody>
          <a:bodyPr/>
          <a:lstStyle/>
          <a:p>
            <a:r>
              <a:rPr lang="en-US">
                <a:cs typeface="Calibri Light"/>
              </a:rPr>
              <a:t>Data Cleaning</a:t>
            </a:r>
            <a:endParaRPr lang="en-US"/>
          </a:p>
        </p:txBody>
      </p:sp>
      <p:sp>
        <p:nvSpPr>
          <p:cNvPr id="3" name="Content Placeholder 2">
            <a:extLst>
              <a:ext uri="{FF2B5EF4-FFF2-40B4-BE49-F238E27FC236}">
                <a16:creationId xmlns:a16="http://schemas.microsoft.com/office/drawing/2014/main" id="{92D56A46-B5E7-4E3C-9D83-3B229D1B64AE}"/>
              </a:ext>
            </a:extLst>
          </p:cNvPr>
          <p:cNvSpPr>
            <a:spLocks noGrp="1"/>
          </p:cNvSpPr>
          <p:nvPr>
            <p:ph idx="1"/>
          </p:nvPr>
        </p:nvSpPr>
        <p:spPr>
          <a:xfrm>
            <a:off x="838200" y="1841019"/>
            <a:ext cx="4846302" cy="4351338"/>
          </a:xfrm>
        </p:spPr>
        <p:txBody>
          <a:bodyPr vert="horz" lIns="91440" tIns="45720" rIns="91440" bIns="45720" rtlCol="0" anchor="t">
            <a:normAutofit/>
          </a:bodyPr>
          <a:lstStyle/>
          <a:p>
            <a:r>
              <a:rPr lang="en-US">
                <a:cs typeface="Calibri"/>
              </a:rPr>
              <a:t>Crop</a:t>
            </a:r>
          </a:p>
          <a:p>
            <a:r>
              <a:rPr lang="en-US">
                <a:cs typeface="Calibri"/>
              </a:rPr>
              <a:t>Resize</a:t>
            </a:r>
          </a:p>
          <a:p>
            <a:r>
              <a:rPr lang="en-US">
                <a:cs typeface="Calibri"/>
              </a:rPr>
              <a:t>Flip</a:t>
            </a:r>
            <a:endParaRPr lang="en-US"/>
          </a:p>
          <a:p>
            <a:r>
              <a:rPr lang="en-US">
                <a:cs typeface="Calibri"/>
              </a:rPr>
              <a:t>Apply Global Probability of Boundary (</a:t>
            </a:r>
            <a:r>
              <a:rPr lang="en-US" err="1">
                <a:cs typeface="Calibri"/>
              </a:rPr>
              <a:t>gPb</a:t>
            </a:r>
            <a:r>
              <a:rPr lang="en-US">
                <a:cs typeface="Calibri"/>
              </a:rPr>
              <a:t>)</a:t>
            </a:r>
          </a:p>
          <a:p>
            <a:endParaRPr lang="en-US">
              <a:cs typeface="Calibri"/>
            </a:endParaRPr>
          </a:p>
        </p:txBody>
      </p:sp>
      <p:sp>
        <p:nvSpPr>
          <p:cNvPr id="5" name="TextBox 4">
            <a:extLst>
              <a:ext uri="{FF2B5EF4-FFF2-40B4-BE49-F238E27FC236}">
                <a16:creationId xmlns:a16="http://schemas.microsoft.com/office/drawing/2014/main" id="{47073CCA-041E-4AFC-AB14-9F03F1BB7206}"/>
              </a:ext>
            </a:extLst>
          </p:cNvPr>
          <p:cNvSpPr txBox="1"/>
          <p:nvPr/>
        </p:nvSpPr>
        <p:spPr>
          <a:xfrm>
            <a:off x="653887" y="6378657"/>
            <a:ext cx="6689969" cy="7848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https://www2.eecs.berkeley.edu/Research/Projects/CS/vision/grouping/papers/amfm_pami2010.pdf</a:t>
            </a:r>
            <a:r>
              <a:rPr lang="en-US" sz="1200" dirty="0"/>
              <a:t> </a:t>
            </a:r>
            <a:endParaRPr lang="en-US" sz="1200" dirty="0">
              <a:cs typeface="Calibri"/>
            </a:endParaRPr>
          </a:p>
          <a:p>
            <a:endParaRPr lang="en-US" sz="1500">
              <a:cs typeface="Calibri"/>
            </a:endParaRPr>
          </a:p>
          <a:p>
            <a:pPr algn="l"/>
            <a:endParaRPr lang="en-US"/>
          </a:p>
        </p:txBody>
      </p:sp>
      <p:sp>
        <p:nvSpPr>
          <p:cNvPr id="6" name="TextBox 5">
            <a:extLst>
              <a:ext uri="{FF2B5EF4-FFF2-40B4-BE49-F238E27FC236}">
                <a16:creationId xmlns:a16="http://schemas.microsoft.com/office/drawing/2014/main" id="{86983579-E30C-A64E-A88F-666C3B1B4ED5}"/>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324370850"/>
      </p:ext>
    </p:extLst>
  </p:cSld>
  <p:clrMapOvr>
    <a:masterClrMapping/>
  </p:clrMapOvr>
  <p:transition spd="slow" advTm="6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E00645C-518E-3D4E-B480-BF035F59270B}"/>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pic>
        <p:nvPicPr>
          <p:cNvPr id="8" name="Picture 8" descr="A close up of a map&#10;&#10;Description generated with very high confidence">
            <a:extLst>
              <a:ext uri="{FF2B5EF4-FFF2-40B4-BE49-F238E27FC236}">
                <a16:creationId xmlns:a16="http://schemas.microsoft.com/office/drawing/2014/main" id="{0720B0DC-5486-4281-AB8F-FEE5C547DEBD}"/>
              </a:ext>
            </a:extLst>
          </p:cNvPr>
          <p:cNvPicPr>
            <a:picLocks noChangeAspect="1"/>
          </p:cNvPicPr>
          <p:nvPr/>
        </p:nvPicPr>
        <p:blipFill>
          <a:blip r:embed="rId2"/>
          <a:stretch>
            <a:fillRect/>
          </a:stretch>
        </p:blipFill>
        <p:spPr>
          <a:xfrm>
            <a:off x="6317545" y="1831365"/>
            <a:ext cx="3470786" cy="3490208"/>
          </a:xfrm>
          <a:prstGeom prst="rect">
            <a:avLst/>
          </a:prstGeom>
        </p:spPr>
      </p:pic>
      <p:sp>
        <p:nvSpPr>
          <p:cNvPr id="2" name="Title 1">
            <a:extLst>
              <a:ext uri="{FF2B5EF4-FFF2-40B4-BE49-F238E27FC236}">
                <a16:creationId xmlns:a16="http://schemas.microsoft.com/office/drawing/2014/main" id="{D29D54B8-8F93-49DE-AB81-BFAD3BDCAFA7}"/>
              </a:ext>
            </a:extLst>
          </p:cNvPr>
          <p:cNvSpPr>
            <a:spLocks noGrp="1"/>
          </p:cNvSpPr>
          <p:nvPr>
            <p:ph type="title"/>
          </p:nvPr>
        </p:nvSpPr>
        <p:spPr/>
        <p:txBody>
          <a:bodyPr/>
          <a:lstStyle/>
          <a:p>
            <a:r>
              <a:rPr lang="en-US">
                <a:cs typeface="Calibri Light"/>
              </a:rPr>
              <a:t>Data Cleaning</a:t>
            </a:r>
            <a:endParaRPr lang="en-US"/>
          </a:p>
        </p:txBody>
      </p:sp>
      <p:sp>
        <p:nvSpPr>
          <p:cNvPr id="3" name="Content Placeholder 2">
            <a:extLst>
              <a:ext uri="{FF2B5EF4-FFF2-40B4-BE49-F238E27FC236}">
                <a16:creationId xmlns:a16="http://schemas.microsoft.com/office/drawing/2014/main" id="{92D56A46-B5E7-4E3C-9D83-3B229D1B64AE}"/>
              </a:ext>
            </a:extLst>
          </p:cNvPr>
          <p:cNvSpPr>
            <a:spLocks noGrp="1"/>
          </p:cNvSpPr>
          <p:nvPr>
            <p:ph idx="1"/>
          </p:nvPr>
        </p:nvSpPr>
        <p:spPr>
          <a:xfrm>
            <a:off x="838200" y="1825625"/>
            <a:ext cx="4588935" cy="4351338"/>
          </a:xfrm>
        </p:spPr>
        <p:txBody>
          <a:bodyPr vert="horz" lIns="91440" tIns="45720" rIns="91440" bIns="45720" rtlCol="0" anchor="t">
            <a:normAutofit/>
          </a:bodyPr>
          <a:lstStyle/>
          <a:p>
            <a:r>
              <a:rPr lang="en-US">
                <a:cs typeface="Calibri"/>
              </a:rPr>
              <a:t>Crop</a:t>
            </a:r>
          </a:p>
          <a:p>
            <a:r>
              <a:rPr lang="en-US">
                <a:cs typeface="Calibri"/>
              </a:rPr>
              <a:t>Resize</a:t>
            </a:r>
          </a:p>
          <a:p>
            <a:r>
              <a:rPr lang="en-US">
                <a:cs typeface="Calibri"/>
              </a:rPr>
              <a:t>Flip</a:t>
            </a:r>
            <a:endParaRPr lang="en-US"/>
          </a:p>
          <a:p>
            <a:r>
              <a:rPr lang="en-US">
                <a:cs typeface="Calibri"/>
              </a:rPr>
              <a:t>Apply Global Probability of Boundary (</a:t>
            </a:r>
            <a:r>
              <a:rPr lang="en-US" err="1">
                <a:cs typeface="Calibri"/>
              </a:rPr>
              <a:t>gPb</a:t>
            </a:r>
            <a:r>
              <a:rPr lang="en-US">
                <a:cs typeface="Calibri"/>
              </a:rPr>
              <a:t>)</a:t>
            </a:r>
          </a:p>
          <a:p>
            <a:r>
              <a:rPr lang="en-US">
                <a:cs typeface="Calibri"/>
              </a:rPr>
              <a:t>Denoise</a:t>
            </a:r>
          </a:p>
          <a:p>
            <a:endParaRPr lang="en-US">
              <a:cs typeface="Calibri"/>
            </a:endParaRPr>
          </a:p>
        </p:txBody>
      </p:sp>
      <p:sp>
        <p:nvSpPr>
          <p:cNvPr id="4" name="TextBox 3">
            <a:extLst>
              <a:ext uri="{FF2B5EF4-FFF2-40B4-BE49-F238E27FC236}">
                <a16:creationId xmlns:a16="http://schemas.microsoft.com/office/drawing/2014/main" id="{AA991A8C-D277-4074-9EC7-39A7ACCE4A89}"/>
              </a:ext>
            </a:extLst>
          </p:cNvPr>
          <p:cNvSpPr txBox="1"/>
          <p:nvPr/>
        </p:nvSpPr>
        <p:spPr>
          <a:xfrm>
            <a:off x="653887" y="6378657"/>
            <a:ext cx="6689969" cy="7848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https://www2.eecs.berkeley.edu/Research/Projects/CS/vision/grouping/papers/amfm_pami2010.pdf</a:t>
            </a:r>
            <a:r>
              <a:rPr lang="en-US" sz="1200" dirty="0"/>
              <a:t> </a:t>
            </a:r>
            <a:endParaRPr lang="en-US" sz="1200" dirty="0">
              <a:cs typeface="Calibri"/>
            </a:endParaRPr>
          </a:p>
          <a:p>
            <a:endParaRPr lang="en-US" sz="1500">
              <a:cs typeface="Calibri"/>
            </a:endParaRPr>
          </a:p>
          <a:p>
            <a:pPr algn="l"/>
            <a:endParaRPr lang="en-US"/>
          </a:p>
        </p:txBody>
      </p:sp>
      <p:sp>
        <p:nvSpPr>
          <p:cNvPr id="6" name="TextBox 5">
            <a:extLst>
              <a:ext uri="{FF2B5EF4-FFF2-40B4-BE49-F238E27FC236}">
                <a16:creationId xmlns:a16="http://schemas.microsoft.com/office/drawing/2014/main" id="{424444F8-C760-AA41-A974-AF3631E4E433}"/>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54684390"/>
      </p:ext>
    </p:extLst>
  </p:cSld>
  <p:clrMapOvr>
    <a:masterClrMapping/>
  </p:clrMapOvr>
  <p:transition spd="slow" advTm="8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ABCF-0A24-4221-9CDB-DEA32963E03D}"/>
              </a:ext>
            </a:extLst>
          </p:cNvPr>
          <p:cNvSpPr>
            <a:spLocks noGrp="1"/>
          </p:cNvSpPr>
          <p:nvPr>
            <p:ph type="title"/>
          </p:nvPr>
        </p:nvSpPr>
        <p:spPr/>
        <p:txBody>
          <a:bodyPr/>
          <a:lstStyle/>
          <a:p>
            <a:r>
              <a:rPr lang="en-US">
                <a:cs typeface="Calibri Light"/>
              </a:rPr>
              <a:t>Machine Learning Model</a:t>
            </a:r>
            <a:endParaRPr lang="en-US"/>
          </a:p>
        </p:txBody>
      </p:sp>
      <p:pic>
        <p:nvPicPr>
          <p:cNvPr id="9" name="Picture 9" descr="A close up of a cats face&#10;&#10;Description generated with very high confidence">
            <a:extLst>
              <a:ext uri="{FF2B5EF4-FFF2-40B4-BE49-F238E27FC236}">
                <a16:creationId xmlns:a16="http://schemas.microsoft.com/office/drawing/2014/main" id="{4F86DBB2-D3D4-4FF0-8033-7222D331834A}"/>
              </a:ext>
            </a:extLst>
          </p:cNvPr>
          <p:cNvPicPr>
            <a:picLocks noChangeAspect="1"/>
          </p:cNvPicPr>
          <p:nvPr/>
        </p:nvPicPr>
        <p:blipFill>
          <a:blip r:embed="rId2"/>
          <a:stretch>
            <a:fillRect/>
          </a:stretch>
        </p:blipFill>
        <p:spPr>
          <a:xfrm>
            <a:off x="1057682" y="2441284"/>
            <a:ext cx="6820225" cy="3395224"/>
          </a:xfrm>
          <a:prstGeom prst="rect">
            <a:avLst/>
          </a:prstGeom>
        </p:spPr>
      </p:pic>
      <p:sp>
        <p:nvSpPr>
          <p:cNvPr id="10" name="Content Placeholder 2">
            <a:extLst>
              <a:ext uri="{FF2B5EF4-FFF2-40B4-BE49-F238E27FC236}">
                <a16:creationId xmlns:a16="http://schemas.microsoft.com/office/drawing/2014/main" id="{96EAD4C0-432E-4D73-B555-69DE8A96CCCC}"/>
              </a:ext>
            </a:extLst>
          </p:cNvPr>
          <p:cNvSpPr>
            <a:spLocks noGrp="1"/>
          </p:cNvSpPr>
          <p:nvPr/>
        </p:nvSpPr>
        <p:spPr>
          <a:xfrm>
            <a:off x="838200" y="1630240"/>
            <a:ext cx="2556934" cy="5218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a:cs typeface="Calibri"/>
              </a:rPr>
              <a:t>Pix2Pix </a:t>
            </a:r>
            <a:r>
              <a:rPr lang="en-US">
                <a:cs typeface="Calibri"/>
              </a:rPr>
              <a:t>model</a:t>
            </a:r>
          </a:p>
          <a:p>
            <a:endParaRPr lang="en-US" sz="1000">
              <a:cs typeface="Calibri"/>
            </a:endParaRPr>
          </a:p>
          <a:p>
            <a:endParaRPr lang="en-US" sz="1000">
              <a:cs typeface="Calibri"/>
            </a:endParaRPr>
          </a:p>
          <a:p>
            <a:endParaRPr lang="en-US" sz="1000">
              <a:cs typeface="Calibri"/>
            </a:endParaRPr>
          </a:p>
          <a:p>
            <a:endParaRPr lang="en-US" sz="1000"/>
          </a:p>
          <a:p>
            <a:pPr marL="0" indent="0">
              <a:buNone/>
            </a:pPr>
            <a:endParaRPr lang="en-US" sz="1500">
              <a:cs typeface="Calibri"/>
            </a:endParaRPr>
          </a:p>
          <a:p>
            <a:pPr marL="0" indent="0">
              <a:buNone/>
            </a:pPr>
            <a:endParaRPr lang="en-US" sz="1500">
              <a:cs typeface="Calibri"/>
            </a:endParaRPr>
          </a:p>
          <a:p>
            <a:pPr marL="0" indent="0">
              <a:buNone/>
            </a:pPr>
            <a:endParaRPr lang="en-US" sz="1500">
              <a:cs typeface="Calibri"/>
            </a:endParaRPr>
          </a:p>
        </p:txBody>
      </p:sp>
      <p:sp>
        <p:nvSpPr>
          <p:cNvPr id="3" name="TextBox 2">
            <a:extLst>
              <a:ext uri="{FF2B5EF4-FFF2-40B4-BE49-F238E27FC236}">
                <a16:creationId xmlns:a16="http://schemas.microsoft.com/office/drawing/2014/main" id="{A75905F5-1DE5-4238-ABE9-2F0D24B4AD78}"/>
              </a:ext>
            </a:extLst>
          </p:cNvPr>
          <p:cNvSpPr txBox="1"/>
          <p:nvPr/>
        </p:nvSpPr>
        <p:spPr>
          <a:xfrm>
            <a:off x="653887" y="6378657"/>
            <a:ext cx="6689969" cy="9694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https://arxiv.org/pdf/1611.07004.pdf</a:t>
            </a:r>
            <a:endParaRPr lang="en-US" sz="1200">
              <a:cs typeface="Calibri"/>
            </a:endParaRPr>
          </a:p>
          <a:p>
            <a:endParaRPr lang="en-US" sz="1200">
              <a:cs typeface="Calibri"/>
            </a:endParaRPr>
          </a:p>
          <a:p>
            <a:endParaRPr lang="en-US" sz="1500">
              <a:cs typeface="Calibri"/>
            </a:endParaRPr>
          </a:p>
          <a:p>
            <a:pPr algn="l"/>
            <a:endParaRPr lang="en-US"/>
          </a:p>
        </p:txBody>
      </p:sp>
      <p:sp>
        <p:nvSpPr>
          <p:cNvPr id="6" name="TextBox 5">
            <a:extLst>
              <a:ext uri="{FF2B5EF4-FFF2-40B4-BE49-F238E27FC236}">
                <a16:creationId xmlns:a16="http://schemas.microsoft.com/office/drawing/2014/main" id="{105847E5-AD35-B245-B3B2-6120233602DB}"/>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C683C638-6DCE-8546-A99F-1D35639AB7BD}"/>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06944814"/>
      </p:ext>
    </p:extLst>
  </p:cSld>
  <p:clrMapOvr>
    <a:masterClrMapping/>
  </p:clrMapOvr>
  <p:transition spd="slow" advTm="55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8541F3-60B4-654A-A891-62B302412372}"/>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43922FB-4957-4DC2-9FEC-46B6F04CE123}"/>
              </a:ext>
            </a:extLst>
          </p:cNvPr>
          <p:cNvSpPr>
            <a:spLocks noGrp="1"/>
          </p:cNvSpPr>
          <p:nvPr>
            <p:ph type="title"/>
          </p:nvPr>
        </p:nvSpPr>
        <p:spPr/>
        <p:txBody>
          <a:bodyPr/>
          <a:lstStyle/>
          <a:p>
            <a:r>
              <a:rPr lang="en-US">
                <a:cs typeface="Calibri Light"/>
              </a:rPr>
              <a:t>Machine Learning Model</a:t>
            </a:r>
          </a:p>
        </p:txBody>
      </p:sp>
      <p:pic>
        <p:nvPicPr>
          <p:cNvPr id="3" name="Picture 3" descr="A screenshot of a cell phone&#10;&#10;Description generated with very high confidence">
            <a:extLst>
              <a:ext uri="{FF2B5EF4-FFF2-40B4-BE49-F238E27FC236}">
                <a16:creationId xmlns:a16="http://schemas.microsoft.com/office/drawing/2014/main" id="{BC8F6559-690F-4899-B4B5-42DF7886B3DF}"/>
              </a:ext>
            </a:extLst>
          </p:cNvPr>
          <p:cNvPicPr>
            <a:picLocks noChangeAspect="1"/>
          </p:cNvPicPr>
          <p:nvPr/>
        </p:nvPicPr>
        <p:blipFill>
          <a:blip r:embed="rId3"/>
          <a:stretch>
            <a:fillRect/>
          </a:stretch>
        </p:blipFill>
        <p:spPr>
          <a:xfrm>
            <a:off x="840318" y="2541319"/>
            <a:ext cx="9730976" cy="3570071"/>
          </a:xfrm>
          <a:prstGeom prst="rect">
            <a:avLst/>
          </a:prstGeom>
        </p:spPr>
      </p:pic>
      <p:sp>
        <p:nvSpPr>
          <p:cNvPr id="4" name="Content Placeholder 2">
            <a:extLst>
              <a:ext uri="{FF2B5EF4-FFF2-40B4-BE49-F238E27FC236}">
                <a16:creationId xmlns:a16="http://schemas.microsoft.com/office/drawing/2014/main" id="{FF495EB5-5D26-424C-B7C3-E57DDD4E4390}"/>
              </a:ext>
            </a:extLst>
          </p:cNvPr>
          <p:cNvSpPr>
            <a:spLocks noGrp="1"/>
          </p:cNvSpPr>
          <p:nvPr/>
        </p:nvSpPr>
        <p:spPr>
          <a:xfrm>
            <a:off x="838200" y="1630240"/>
            <a:ext cx="3703190" cy="5218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Conditional GAN</a:t>
            </a:r>
          </a:p>
          <a:p>
            <a:endParaRPr lang="en-US" sz="1000">
              <a:cs typeface="Calibri"/>
            </a:endParaRPr>
          </a:p>
          <a:p>
            <a:endParaRPr lang="en-US" sz="1000">
              <a:cs typeface="Calibri"/>
            </a:endParaRPr>
          </a:p>
          <a:p>
            <a:endParaRPr lang="en-US" sz="1000">
              <a:cs typeface="Calibri"/>
            </a:endParaRPr>
          </a:p>
          <a:p>
            <a:endParaRPr lang="en-US" sz="1000"/>
          </a:p>
          <a:p>
            <a:pPr marL="0" indent="0">
              <a:buNone/>
            </a:pPr>
            <a:endParaRPr lang="en-US" sz="1500">
              <a:cs typeface="Calibri"/>
            </a:endParaRPr>
          </a:p>
          <a:p>
            <a:pPr marL="0" indent="0">
              <a:buNone/>
            </a:pPr>
            <a:endParaRPr lang="en-US" sz="1500">
              <a:cs typeface="Calibri"/>
            </a:endParaRPr>
          </a:p>
          <a:p>
            <a:pPr marL="0" indent="0">
              <a:buNone/>
            </a:pPr>
            <a:endParaRPr lang="en-US" sz="1500">
              <a:cs typeface="Calibri"/>
            </a:endParaRPr>
          </a:p>
        </p:txBody>
      </p:sp>
      <p:sp>
        <p:nvSpPr>
          <p:cNvPr id="5" name="TextBox 4">
            <a:extLst>
              <a:ext uri="{FF2B5EF4-FFF2-40B4-BE49-F238E27FC236}">
                <a16:creationId xmlns:a16="http://schemas.microsoft.com/office/drawing/2014/main" id="{75AC6C93-248D-8343-9B60-E94327B2D2E9}"/>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057257477"/>
      </p:ext>
    </p:extLst>
  </p:cSld>
  <p:clrMapOvr>
    <a:masterClrMapping/>
  </p:clrMapOvr>
  <p:transition spd="slow" advTm="12000">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2245BA3-913F-0D43-888A-27A78CDCE0DF}"/>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1179944A-6B8C-40C7-8062-B5B431333D8F}"/>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endParaRPr lang="en-US" sz="6000" kern="1200">
              <a:solidFill>
                <a:srgbClr val="FFFFFF"/>
              </a:solidFill>
              <a:latin typeface="+mj-lt"/>
              <a:ea typeface="+mj-ea"/>
              <a:cs typeface="+mj-cs"/>
            </a:endParaRPr>
          </a:p>
          <a:p>
            <a:pPr algn="ctr"/>
            <a:endParaRPr lang="en-US" sz="6000" kern="1200">
              <a:solidFill>
                <a:srgbClr val="FFFFFF"/>
              </a:solidFill>
              <a:latin typeface="+mj-lt"/>
              <a:ea typeface="+mj-ea"/>
              <a:cs typeface="+mj-cs"/>
            </a:endParaRPr>
          </a:p>
        </p:txBody>
      </p:sp>
      <p:pic>
        <p:nvPicPr>
          <p:cNvPr id="18" name="Picture 6" descr="A screenshot of a cell phone&#10;&#10;Description generated with high confidence">
            <a:extLst>
              <a:ext uri="{FF2B5EF4-FFF2-40B4-BE49-F238E27FC236}">
                <a16:creationId xmlns:a16="http://schemas.microsoft.com/office/drawing/2014/main" id="{DBAF1541-75F2-4CED-BDAB-34E12D66C35C}"/>
              </a:ext>
            </a:extLst>
          </p:cNvPr>
          <p:cNvPicPr>
            <a:picLocks noChangeAspect="1"/>
          </p:cNvPicPr>
          <p:nvPr/>
        </p:nvPicPr>
        <p:blipFill>
          <a:blip r:embed="rId3"/>
          <a:stretch>
            <a:fillRect/>
          </a:stretch>
        </p:blipFill>
        <p:spPr>
          <a:xfrm>
            <a:off x="669601" y="2413218"/>
            <a:ext cx="10746566" cy="3303193"/>
          </a:xfrm>
          <a:prstGeom prst="rect">
            <a:avLst/>
          </a:prstGeom>
        </p:spPr>
      </p:pic>
      <p:sp>
        <p:nvSpPr>
          <p:cNvPr id="9" name="Title 1">
            <a:extLst>
              <a:ext uri="{FF2B5EF4-FFF2-40B4-BE49-F238E27FC236}">
                <a16:creationId xmlns:a16="http://schemas.microsoft.com/office/drawing/2014/main" id="{E95ED7E5-1184-4432-BC78-C38D32494C0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Generator</a:t>
            </a:r>
            <a:endParaRPr lang="en-US" err="1">
              <a:cs typeface="Calibri Light"/>
            </a:endParaRPr>
          </a:p>
        </p:txBody>
      </p:sp>
      <p:sp>
        <p:nvSpPr>
          <p:cNvPr id="5" name="Content Placeholder 2">
            <a:extLst>
              <a:ext uri="{FF2B5EF4-FFF2-40B4-BE49-F238E27FC236}">
                <a16:creationId xmlns:a16="http://schemas.microsoft.com/office/drawing/2014/main" id="{5839D726-163F-4C9B-8313-DF96C0D7C286}"/>
              </a:ext>
            </a:extLst>
          </p:cNvPr>
          <p:cNvSpPr>
            <a:spLocks noGrp="1"/>
          </p:cNvSpPr>
          <p:nvPr/>
        </p:nvSpPr>
        <p:spPr>
          <a:xfrm>
            <a:off x="838200" y="1630240"/>
            <a:ext cx="6256216" cy="5218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U-Net (Autoencoder + Skip Connection)</a:t>
            </a:r>
          </a:p>
          <a:p>
            <a:endParaRPr lang="en-US" sz="1000" dirty="0">
              <a:cs typeface="Calibri"/>
            </a:endParaRPr>
          </a:p>
          <a:p>
            <a:endParaRPr lang="en-US" sz="1000" dirty="0">
              <a:cs typeface="Calibri"/>
            </a:endParaRPr>
          </a:p>
          <a:p>
            <a:endParaRPr lang="en-US" sz="1000" dirty="0">
              <a:cs typeface="Calibri"/>
            </a:endParaRPr>
          </a:p>
          <a:p>
            <a:endParaRPr lang="en-US" sz="1000" dirty="0"/>
          </a:p>
          <a:p>
            <a:pPr marL="0" indent="0">
              <a:buNone/>
            </a:pPr>
            <a:endParaRPr lang="en-US" sz="1500" dirty="0">
              <a:cs typeface="Calibri"/>
            </a:endParaRPr>
          </a:p>
          <a:p>
            <a:pPr marL="0" indent="0">
              <a:buNone/>
            </a:pPr>
            <a:endParaRPr lang="en-US" sz="1500" dirty="0">
              <a:cs typeface="Calibri"/>
            </a:endParaRPr>
          </a:p>
          <a:p>
            <a:pPr marL="0" indent="0">
              <a:buNone/>
            </a:pPr>
            <a:endParaRPr lang="en-US" sz="1500" dirty="0">
              <a:cs typeface="Calibri"/>
            </a:endParaRPr>
          </a:p>
        </p:txBody>
      </p:sp>
      <p:sp>
        <p:nvSpPr>
          <p:cNvPr id="3" name="TextBox 2">
            <a:extLst>
              <a:ext uri="{FF2B5EF4-FFF2-40B4-BE49-F238E27FC236}">
                <a16:creationId xmlns:a16="http://schemas.microsoft.com/office/drawing/2014/main" id="{0028A5EE-3BDE-4B30-A8B3-D8458638B0AE}"/>
              </a:ext>
            </a:extLst>
          </p:cNvPr>
          <p:cNvSpPr txBox="1"/>
          <p:nvPr/>
        </p:nvSpPr>
        <p:spPr>
          <a:xfrm>
            <a:off x="653887" y="6378657"/>
            <a:ext cx="6689969" cy="9694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4"/>
              </a:rPr>
              <a:t>https://medium.com/@ManishChablani/cyclegans-and-pix2pix-5e6a5f0159c4</a:t>
            </a:r>
            <a:r>
              <a:rPr lang="en-US" sz="1200" dirty="0"/>
              <a:t> </a:t>
            </a:r>
          </a:p>
          <a:p>
            <a:endParaRPr lang="en-US" sz="1200">
              <a:cs typeface="Calibri"/>
            </a:endParaRPr>
          </a:p>
          <a:p>
            <a:endParaRPr lang="en-US" sz="1500">
              <a:cs typeface="Calibri"/>
            </a:endParaRPr>
          </a:p>
          <a:p>
            <a:pPr algn="l"/>
            <a:endParaRPr lang="en-US"/>
          </a:p>
        </p:txBody>
      </p:sp>
      <p:sp>
        <p:nvSpPr>
          <p:cNvPr id="7" name="TextBox 6">
            <a:extLst>
              <a:ext uri="{FF2B5EF4-FFF2-40B4-BE49-F238E27FC236}">
                <a16:creationId xmlns:a16="http://schemas.microsoft.com/office/drawing/2014/main" id="{422F461A-14E5-7C44-AF1C-9A7ECE086C0D}"/>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975997928"/>
      </p:ext>
    </p:extLst>
  </p:cSld>
  <p:clrMapOvr>
    <a:masterClrMapping/>
  </p:clrMapOvr>
  <p:transition spd="slow" advTm="145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8DEDB2-CA1F-E042-BD5D-DC0CDFBC58D1}"/>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2786480A-66E3-47ED-BF2C-0907FC14B817}"/>
              </a:ext>
            </a:extLst>
          </p:cNvPr>
          <p:cNvSpPr>
            <a:spLocks noGrp="1"/>
          </p:cNvSpPr>
          <p:nvPr>
            <p:ph type="title"/>
          </p:nvPr>
        </p:nvSpPr>
        <p:spPr/>
        <p:txBody>
          <a:bodyPr/>
          <a:lstStyle/>
          <a:p>
            <a:r>
              <a:rPr lang="en-US">
                <a:cs typeface="Calibri Light"/>
              </a:rPr>
              <a:t>Generator Loss</a:t>
            </a:r>
            <a:endParaRPr lang="en-US"/>
          </a:p>
        </p:txBody>
      </p:sp>
      <p:pic>
        <p:nvPicPr>
          <p:cNvPr id="3" name="Picture 4" descr="A picture containing object&#10;&#10;Description generated with high confidence">
            <a:extLst>
              <a:ext uri="{FF2B5EF4-FFF2-40B4-BE49-F238E27FC236}">
                <a16:creationId xmlns:a16="http://schemas.microsoft.com/office/drawing/2014/main" id="{666BA6DB-C3D5-4A5D-8C18-7E6373B2C88C}"/>
              </a:ext>
            </a:extLst>
          </p:cNvPr>
          <p:cNvPicPr>
            <a:picLocks noChangeAspect="1"/>
          </p:cNvPicPr>
          <p:nvPr/>
        </p:nvPicPr>
        <p:blipFill>
          <a:blip r:embed="rId3"/>
          <a:stretch>
            <a:fillRect/>
          </a:stretch>
        </p:blipFill>
        <p:spPr>
          <a:xfrm>
            <a:off x="1647240" y="2173184"/>
            <a:ext cx="8728222" cy="3045721"/>
          </a:xfrm>
          <a:prstGeom prst="rect">
            <a:avLst/>
          </a:prstGeom>
        </p:spPr>
      </p:pic>
      <p:sp>
        <p:nvSpPr>
          <p:cNvPr id="4" name="TextBox 3">
            <a:extLst>
              <a:ext uri="{FF2B5EF4-FFF2-40B4-BE49-F238E27FC236}">
                <a16:creationId xmlns:a16="http://schemas.microsoft.com/office/drawing/2014/main" id="{A6DFD823-81B6-A64E-84DB-6EFAD0315A6A}"/>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61644727"/>
      </p:ext>
    </p:extLst>
  </p:cSld>
  <p:clrMapOvr>
    <a:masterClrMapping/>
  </p:clrMapOvr>
  <p:transition spd="slow" advTm="20500">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84F3E66-CBE0-604A-9D9C-A9F80E123CC6}"/>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9046FA27-7C78-4049-8B09-5D953BDA0941}"/>
              </a:ext>
            </a:extLst>
          </p:cNvPr>
          <p:cNvSpPr txBox="1"/>
          <p:nvPr/>
        </p:nvSpPr>
        <p:spPr>
          <a:xfrm>
            <a:off x="612895" y="4283219"/>
            <a:ext cx="1443317" cy="400110"/>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92D050"/>
                </a:solidFill>
              </a:rPr>
              <a:t>Real </a:t>
            </a:r>
            <a:r>
              <a:rPr lang="en-US" sz="2000" dirty="0"/>
              <a:t>or </a:t>
            </a:r>
            <a:r>
              <a:rPr lang="en-US" sz="2000" dirty="0">
                <a:solidFill>
                  <a:srgbClr val="FF0000"/>
                </a:solidFill>
              </a:rPr>
              <a:t>Fake</a:t>
            </a:r>
            <a:endParaRPr lang="en-US" sz="2000" dirty="0">
              <a:solidFill>
                <a:srgbClr val="FF0000"/>
              </a:solidFill>
              <a:cs typeface="Calibri"/>
            </a:endParaRPr>
          </a:p>
        </p:txBody>
      </p:sp>
      <p:sp>
        <p:nvSpPr>
          <p:cNvPr id="2" name="Title 1">
            <a:extLst>
              <a:ext uri="{FF2B5EF4-FFF2-40B4-BE49-F238E27FC236}">
                <a16:creationId xmlns:a16="http://schemas.microsoft.com/office/drawing/2014/main" id="{1179944A-6B8C-40C7-8062-B5B431333D8F}"/>
              </a:ext>
            </a:extLst>
          </p:cNvPr>
          <p:cNvSpPr>
            <a:spLocks noGrp="1"/>
          </p:cNvSpPr>
          <p:nvPr>
            <p:ph type="title"/>
          </p:nvPr>
        </p:nvSpPr>
        <p:spPr>
          <a:xfrm>
            <a:off x="798191" y="3785920"/>
            <a:ext cx="10765410" cy="1207269"/>
          </a:xfrm>
        </p:spPr>
        <p:txBody>
          <a:bodyPr vert="horz" lIns="91440" tIns="45720" rIns="91440" bIns="45720" rtlCol="0" anchor="b">
            <a:normAutofit/>
          </a:bodyPr>
          <a:lstStyle/>
          <a:p>
            <a:pPr algn="ctr"/>
            <a:endParaRPr lang="en-US" sz="6000" kern="1200">
              <a:solidFill>
                <a:srgbClr val="FFFFFF"/>
              </a:solidFill>
              <a:latin typeface="+mj-lt"/>
              <a:ea typeface="+mj-ea"/>
              <a:cs typeface="+mj-cs"/>
            </a:endParaRPr>
          </a:p>
          <a:p>
            <a:pPr algn="ctr"/>
            <a:endParaRPr lang="en-US" sz="6000" kern="1200">
              <a:solidFill>
                <a:srgbClr val="FFFFFF"/>
              </a:solidFill>
              <a:latin typeface="+mj-lt"/>
              <a:ea typeface="+mj-ea"/>
              <a:cs typeface="+mj-cs"/>
            </a:endParaRPr>
          </a:p>
        </p:txBody>
      </p:sp>
      <p:pic>
        <p:nvPicPr>
          <p:cNvPr id="10" name="Picture 4" descr="A screenshot of a cell phone&#10;&#10;Description generated with high confidence">
            <a:extLst>
              <a:ext uri="{FF2B5EF4-FFF2-40B4-BE49-F238E27FC236}">
                <a16:creationId xmlns:a16="http://schemas.microsoft.com/office/drawing/2014/main" id="{8E547503-47C4-4ACB-B431-0C253932B769}"/>
              </a:ext>
            </a:extLst>
          </p:cNvPr>
          <p:cNvPicPr>
            <a:picLocks noChangeAspect="1"/>
          </p:cNvPicPr>
          <p:nvPr/>
        </p:nvPicPr>
        <p:blipFill>
          <a:blip r:embed="rId3"/>
          <a:stretch>
            <a:fillRect/>
          </a:stretch>
        </p:blipFill>
        <p:spPr>
          <a:xfrm>
            <a:off x="822454" y="2927390"/>
            <a:ext cx="11190287" cy="1849476"/>
          </a:xfrm>
          <a:prstGeom prst="rect">
            <a:avLst/>
          </a:prstGeom>
        </p:spPr>
      </p:pic>
      <p:sp>
        <p:nvSpPr>
          <p:cNvPr id="8" name="Title 1">
            <a:extLst>
              <a:ext uri="{FF2B5EF4-FFF2-40B4-BE49-F238E27FC236}">
                <a16:creationId xmlns:a16="http://schemas.microsoft.com/office/drawing/2014/main" id="{54ACC474-F1CB-4718-BDA2-436F5C8372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Discriminator</a:t>
            </a:r>
          </a:p>
        </p:txBody>
      </p:sp>
      <p:sp>
        <p:nvSpPr>
          <p:cNvPr id="15" name="TextBox 14">
            <a:extLst>
              <a:ext uri="{FF2B5EF4-FFF2-40B4-BE49-F238E27FC236}">
                <a16:creationId xmlns:a16="http://schemas.microsoft.com/office/drawing/2014/main" id="{81AEF7E7-94CF-4B0B-973F-DFB95FC7CCFB}"/>
              </a:ext>
            </a:extLst>
          </p:cNvPr>
          <p:cNvSpPr txBox="1"/>
          <p:nvPr/>
        </p:nvSpPr>
        <p:spPr>
          <a:xfrm>
            <a:off x="612895" y="2731269"/>
            <a:ext cx="2309905" cy="4001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70C0"/>
                </a:solidFill>
              </a:rPr>
              <a:t>Building Boundaries</a:t>
            </a:r>
            <a:endParaRPr lang="en-US">
              <a:solidFill>
                <a:srgbClr val="0070C0"/>
              </a:solidFill>
              <a:cs typeface="Calibri"/>
            </a:endParaRPr>
          </a:p>
        </p:txBody>
      </p:sp>
      <p:sp>
        <p:nvSpPr>
          <p:cNvPr id="5" name="Content Placeholder 2">
            <a:extLst>
              <a:ext uri="{FF2B5EF4-FFF2-40B4-BE49-F238E27FC236}">
                <a16:creationId xmlns:a16="http://schemas.microsoft.com/office/drawing/2014/main" id="{3212D765-4ED9-43BF-A1A9-1E5FAC32B5C6}"/>
              </a:ext>
            </a:extLst>
          </p:cNvPr>
          <p:cNvSpPr>
            <a:spLocks noGrp="1"/>
          </p:cNvSpPr>
          <p:nvPr/>
        </p:nvSpPr>
        <p:spPr>
          <a:xfrm>
            <a:off x="838200" y="1630240"/>
            <a:ext cx="6256216" cy="5218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PatchGAN (70x70 patches)</a:t>
            </a:r>
          </a:p>
          <a:p>
            <a:endParaRPr lang="en-US" sz="1000">
              <a:cs typeface="Calibri"/>
            </a:endParaRPr>
          </a:p>
          <a:p>
            <a:endParaRPr lang="en-US" sz="1000">
              <a:cs typeface="Calibri"/>
            </a:endParaRPr>
          </a:p>
          <a:p>
            <a:endParaRPr lang="en-US" sz="1000">
              <a:cs typeface="Calibri"/>
            </a:endParaRPr>
          </a:p>
          <a:p>
            <a:endParaRPr lang="en-US" sz="1000"/>
          </a:p>
          <a:p>
            <a:pPr marL="0" indent="0">
              <a:buNone/>
            </a:pPr>
            <a:endParaRPr lang="en-US" sz="1500">
              <a:cs typeface="Calibri"/>
            </a:endParaRPr>
          </a:p>
          <a:p>
            <a:pPr marL="0" indent="0">
              <a:buNone/>
            </a:pPr>
            <a:endParaRPr lang="en-US" sz="1500">
              <a:cs typeface="Calibri"/>
            </a:endParaRPr>
          </a:p>
          <a:p>
            <a:pPr marL="0" indent="0">
              <a:buNone/>
            </a:pPr>
            <a:endParaRPr lang="en-US" sz="1500">
              <a:cs typeface="Calibri"/>
            </a:endParaRPr>
          </a:p>
        </p:txBody>
      </p:sp>
      <p:sp>
        <p:nvSpPr>
          <p:cNvPr id="4" name="TextBox 3">
            <a:extLst>
              <a:ext uri="{FF2B5EF4-FFF2-40B4-BE49-F238E27FC236}">
                <a16:creationId xmlns:a16="http://schemas.microsoft.com/office/drawing/2014/main" id="{C50ED51A-EB5A-4359-9E08-1E573D225265}"/>
              </a:ext>
            </a:extLst>
          </p:cNvPr>
          <p:cNvSpPr txBox="1"/>
          <p:nvPr/>
        </p:nvSpPr>
        <p:spPr>
          <a:xfrm>
            <a:off x="653887" y="6378657"/>
            <a:ext cx="6689969" cy="9694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4"/>
              </a:rPr>
              <a:t>https://medium.com/@ManishChablani/cyclegans-and-pix2pix-5e6a5f0159c4</a:t>
            </a:r>
            <a:r>
              <a:rPr lang="en-US" sz="1200" dirty="0"/>
              <a:t> </a:t>
            </a:r>
          </a:p>
          <a:p>
            <a:endParaRPr lang="en-US" sz="1200">
              <a:cs typeface="Calibri"/>
            </a:endParaRPr>
          </a:p>
          <a:p>
            <a:endParaRPr lang="en-US" sz="1500">
              <a:cs typeface="Calibri"/>
            </a:endParaRPr>
          </a:p>
          <a:p>
            <a:pPr algn="l"/>
            <a:endParaRPr lang="en-US"/>
          </a:p>
        </p:txBody>
      </p:sp>
      <p:sp>
        <p:nvSpPr>
          <p:cNvPr id="9" name="TextBox 8">
            <a:extLst>
              <a:ext uri="{FF2B5EF4-FFF2-40B4-BE49-F238E27FC236}">
                <a16:creationId xmlns:a16="http://schemas.microsoft.com/office/drawing/2014/main" id="{3D8A89A5-84A4-334E-9974-D25468C4E5F3}"/>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885018806"/>
      </p:ext>
    </p:extLst>
  </p:cSld>
  <p:clrMapOvr>
    <a:masterClrMapping/>
  </p:clrMapOvr>
  <p:transition spd="slow" advTm="125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5959D1-0C05-C344-B42E-AEADC7930CC6}"/>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pic>
        <p:nvPicPr>
          <p:cNvPr id="12" name="Picture 12" descr="A picture containing object&#10;&#10;Description generated with high confidence">
            <a:extLst>
              <a:ext uri="{FF2B5EF4-FFF2-40B4-BE49-F238E27FC236}">
                <a16:creationId xmlns:a16="http://schemas.microsoft.com/office/drawing/2014/main" id="{94A1F53C-5349-499B-AF25-E12C3F4AA0D9}"/>
              </a:ext>
            </a:extLst>
          </p:cNvPr>
          <p:cNvPicPr>
            <a:picLocks noChangeAspect="1"/>
          </p:cNvPicPr>
          <p:nvPr/>
        </p:nvPicPr>
        <p:blipFill>
          <a:blip r:embed="rId2"/>
          <a:stretch>
            <a:fillRect/>
          </a:stretch>
        </p:blipFill>
        <p:spPr>
          <a:xfrm>
            <a:off x="1919593" y="3794164"/>
            <a:ext cx="761671" cy="761671"/>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D9A2F4D9-AE32-4699-8417-742F5C8F13FC}"/>
              </a:ext>
            </a:extLst>
          </p:cNvPr>
          <p:cNvPicPr>
            <a:picLocks noChangeAspect="1"/>
          </p:cNvPicPr>
          <p:nvPr/>
        </p:nvPicPr>
        <p:blipFill>
          <a:blip r:embed="rId3"/>
          <a:stretch>
            <a:fillRect/>
          </a:stretch>
        </p:blipFill>
        <p:spPr>
          <a:xfrm>
            <a:off x="5517909" y="2623409"/>
            <a:ext cx="2932386" cy="2932386"/>
          </a:xfrm>
          <a:prstGeom prst="rect">
            <a:avLst/>
          </a:prstGeom>
        </p:spPr>
      </p:pic>
      <p:sp>
        <p:nvSpPr>
          <p:cNvPr id="16" name="TextBox 15">
            <a:extLst>
              <a:ext uri="{FF2B5EF4-FFF2-40B4-BE49-F238E27FC236}">
                <a16:creationId xmlns:a16="http://schemas.microsoft.com/office/drawing/2014/main" id="{91DCA561-4DD2-4250-86A1-759EE7886B76}"/>
              </a:ext>
            </a:extLst>
          </p:cNvPr>
          <p:cNvSpPr txBox="1"/>
          <p:nvPr/>
        </p:nvSpPr>
        <p:spPr>
          <a:xfrm>
            <a:off x="1111118" y="5046340"/>
            <a:ext cx="249358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Regular Discriminator</a:t>
            </a:r>
            <a:endParaRPr lang="en-US" sz="2000" dirty="0">
              <a:cs typeface="Calibri"/>
            </a:endParaRPr>
          </a:p>
        </p:txBody>
      </p:sp>
      <p:sp>
        <p:nvSpPr>
          <p:cNvPr id="17" name="TextBox 16">
            <a:extLst>
              <a:ext uri="{FF2B5EF4-FFF2-40B4-BE49-F238E27FC236}">
                <a16:creationId xmlns:a16="http://schemas.microsoft.com/office/drawing/2014/main" id="{4EA9C4CB-A42B-48E3-A51F-5363042D5AA0}"/>
              </a:ext>
            </a:extLst>
          </p:cNvPr>
          <p:cNvSpPr txBox="1"/>
          <p:nvPr/>
        </p:nvSpPr>
        <p:spPr>
          <a:xfrm>
            <a:off x="2155584" y="3327274"/>
            <a:ext cx="404649"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500">
                <a:cs typeface="Calibri"/>
              </a:rPr>
              <a:t>1</a:t>
            </a:r>
          </a:p>
        </p:txBody>
      </p:sp>
      <p:sp>
        <p:nvSpPr>
          <p:cNvPr id="19" name="TextBox 18">
            <a:extLst>
              <a:ext uri="{FF2B5EF4-FFF2-40B4-BE49-F238E27FC236}">
                <a16:creationId xmlns:a16="http://schemas.microsoft.com/office/drawing/2014/main" id="{6ACB5764-D34A-4E18-ADB4-7CD04CE8F7E6}"/>
              </a:ext>
            </a:extLst>
          </p:cNvPr>
          <p:cNvSpPr txBox="1"/>
          <p:nvPr/>
        </p:nvSpPr>
        <p:spPr>
          <a:xfrm>
            <a:off x="6845038" y="2150755"/>
            <a:ext cx="575442"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500">
                <a:cs typeface="Calibri"/>
              </a:rPr>
              <a:t>70</a:t>
            </a:r>
          </a:p>
        </p:txBody>
      </p:sp>
      <p:sp>
        <p:nvSpPr>
          <p:cNvPr id="21" name="TextBox 20">
            <a:extLst>
              <a:ext uri="{FF2B5EF4-FFF2-40B4-BE49-F238E27FC236}">
                <a16:creationId xmlns:a16="http://schemas.microsoft.com/office/drawing/2014/main" id="{F8E8F473-712B-4DA8-A187-27D2DC1A798E}"/>
              </a:ext>
            </a:extLst>
          </p:cNvPr>
          <p:cNvSpPr txBox="1"/>
          <p:nvPr/>
        </p:nvSpPr>
        <p:spPr>
          <a:xfrm>
            <a:off x="4861998" y="3938186"/>
            <a:ext cx="522890"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500">
                <a:cs typeface="Calibri"/>
              </a:rPr>
              <a:t>70</a:t>
            </a:r>
          </a:p>
        </p:txBody>
      </p:sp>
      <p:sp>
        <p:nvSpPr>
          <p:cNvPr id="23" name="TextBox 22">
            <a:extLst>
              <a:ext uri="{FF2B5EF4-FFF2-40B4-BE49-F238E27FC236}">
                <a16:creationId xmlns:a16="http://schemas.microsoft.com/office/drawing/2014/main" id="{139DB4F5-9C0F-48C7-8B01-948EB01BCB04}"/>
              </a:ext>
            </a:extLst>
          </p:cNvPr>
          <p:cNvSpPr txBox="1"/>
          <p:nvPr/>
        </p:nvSpPr>
        <p:spPr>
          <a:xfrm>
            <a:off x="5691329" y="5766002"/>
            <a:ext cx="2703786"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PatchGAN Discriminator</a:t>
            </a:r>
            <a:endParaRPr lang="en-US" sz="2000">
              <a:cs typeface="Calibri"/>
            </a:endParaRPr>
          </a:p>
        </p:txBody>
      </p:sp>
      <p:sp>
        <p:nvSpPr>
          <p:cNvPr id="24" name="TextBox 23">
            <a:extLst>
              <a:ext uri="{FF2B5EF4-FFF2-40B4-BE49-F238E27FC236}">
                <a16:creationId xmlns:a16="http://schemas.microsoft.com/office/drawing/2014/main" id="{E03BEF53-1C56-4E57-BF92-FF6B18A9C8E8}"/>
              </a:ext>
            </a:extLst>
          </p:cNvPr>
          <p:cNvSpPr txBox="1"/>
          <p:nvPr/>
        </p:nvSpPr>
        <p:spPr>
          <a:xfrm>
            <a:off x="1511825" y="3938188"/>
            <a:ext cx="404649"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500">
                <a:cs typeface="Calibri"/>
              </a:rPr>
              <a:t>1</a:t>
            </a:r>
          </a:p>
        </p:txBody>
      </p:sp>
      <p:sp>
        <p:nvSpPr>
          <p:cNvPr id="2" name="Title 1">
            <a:extLst>
              <a:ext uri="{FF2B5EF4-FFF2-40B4-BE49-F238E27FC236}">
                <a16:creationId xmlns:a16="http://schemas.microsoft.com/office/drawing/2014/main" id="{02E3932A-82DC-4363-9766-650F1EC4CDA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Discriminator</a:t>
            </a:r>
          </a:p>
        </p:txBody>
      </p:sp>
      <p:sp>
        <p:nvSpPr>
          <p:cNvPr id="3" name="Content Placeholder 2">
            <a:extLst>
              <a:ext uri="{FF2B5EF4-FFF2-40B4-BE49-F238E27FC236}">
                <a16:creationId xmlns:a16="http://schemas.microsoft.com/office/drawing/2014/main" id="{15CB9C44-7DAE-44B0-BBC9-E22235EF9916}"/>
              </a:ext>
            </a:extLst>
          </p:cNvPr>
          <p:cNvSpPr>
            <a:spLocks noGrp="1"/>
          </p:cNvSpPr>
          <p:nvPr/>
        </p:nvSpPr>
        <p:spPr>
          <a:xfrm>
            <a:off x="838200" y="1630240"/>
            <a:ext cx="6256216" cy="5218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PatchGAN (70x70 patches)</a:t>
            </a:r>
          </a:p>
          <a:p>
            <a:endParaRPr lang="en-US" sz="1000">
              <a:cs typeface="Calibri"/>
            </a:endParaRPr>
          </a:p>
          <a:p>
            <a:endParaRPr lang="en-US" sz="1000">
              <a:cs typeface="Calibri"/>
            </a:endParaRPr>
          </a:p>
          <a:p>
            <a:endParaRPr lang="en-US" sz="1000">
              <a:cs typeface="Calibri"/>
            </a:endParaRPr>
          </a:p>
          <a:p>
            <a:endParaRPr lang="en-US" sz="1000"/>
          </a:p>
          <a:p>
            <a:pPr marL="0" indent="0">
              <a:buNone/>
            </a:pPr>
            <a:endParaRPr lang="en-US" sz="1500">
              <a:cs typeface="Calibri"/>
            </a:endParaRPr>
          </a:p>
          <a:p>
            <a:pPr marL="0" indent="0">
              <a:buNone/>
            </a:pPr>
            <a:endParaRPr lang="en-US" sz="1500">
              <a:cs typeface="Calibri"/>
            </a:endParaRPr>
          </a:p>
          <a:p>
            <a:pPr marL="0" indent="0">
              <a:buNone/>
            </a:pPr>
            <a:endParaRPr lang="en-US" sz="1500">
              <a:cs typeface="Calibri"/>
            </a:endParaRPr>
          </a:p>
        </p:txBody>
      </p:sp>
      <p:sp>
        <p:nvSpPr>
          <p:cNvPr id="4" name="TextBox 3">
            <a:extLst>
              <a:ext uri="{FF2B5EF4-FFF2-40B4-BE49-F238E27FC236}">
                <a16:creationId xmlns:a16="http://schemas.microsoft.com/office/drawing/2014/main" id="{F2E27CBE-4403-471B-A58B-F77F1661DB4E}"/>
              </a:ext>
            </a:extLst>
          </p:cNvPr>
          <p:cNvSpPr txBox="1"/>
          <p:nvPr/>
        </p:nvSpPr>
        <p:spPr>
          <a:xfrm>
            <a:off x="653887" y="6378657"/>
            <a:ext cx="6689969" cy="9694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4"/>
              </a:rPr>
              <a:t>https://medium.com/@ManishChablani/cyclegans-and-pix2pix-5e6a5f0159c4</a:t>
            </a:r>
            <a:r>
              <a:rPr lang="en-US" sz="1200" dirty="0"/>
              <a:t> </a:t>
            </a:r>
          </a:p>
          <a:p>
            <a:endParaRPr lang="en-US" sz="1200">
              <a:cs typeface="Calibri"/>
            </a:endParaRPr>
          </a:p>
          <a:p>
            <a:endParaRPr lang="en-US" sz="1500">
              <a:cs typeface="Calibri"/>
            </a:endParaRPr>
          </a:p>
          <a:p>
            <a:pPr algn="l"/>
            <a:endParaRPr lang="en-US"/>
          </a:p>
        </p:txBody>
      </p:sp>
      <p:sp>
        <p:nvSpPr>
          <p:cNvPr id="13" name="TextBox 12">
            <a:extLst>
              <a:ext uri="{FF2B5EF4-FFF2-40B4-BE49-F238E27FC236}">
                <a16:creationId xmlns:a16="http://schemas.microsoft.com/office/drawing/2014/main" id="{EC4D3E43-6C32-0443-B495-7E9FB78381AD}"/>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07277075"/>
      </p:ext>
    </p:extLst>
  </p:cSld>
  <p:clrMapOvr>
    <a:masterClrMapping/>
  </p:clrMapOvr>
  <p:transition spd="slow" advTm="12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19E703-4177-4D43-A401-A00B5D8D20FA}"/>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7" name="Title 1">
            <a:extLst>
              <a:ext uri="{FF2B5EF4-FFF2-40B4-BE49-F238E27FC236}">
                <a16:creationId xmlns:a16="http://schemas.microsoft.com/office/drawing/2014/main" id="{96609894-8559-445C-B3FE-90A6DB3A231A}"/>
              </a:ext>
            </a:extLst>
          </p:cNvPr>
          <p:cNvSpPr>
            <a:spLocks noGrp="1"/>
          </p:cNvSpPr>
          <p:nvPr>
            <p:ph type="title"/>
          </p:nvPr>
        </p:nvSpPr>
        <p:spPr/>
        <p:txBody>
          <a:bodyPr/>
          <a:lstStyle/>
          <a:p>
            <a:r>
              <a:rPr lang="en-US">
                <a:cs typeface="Calibri Light"/>
              </a:rPr>
              <a:t>Discriminator Loss</a:t>
            </a:r>
            <a:endParaRPr lang="en-US"/>
          </a:p>
        </p:txBody>
      </p:sp>
      <p:pic>
        <p:nvPicPr>
          <p:cNvPr id="2" name="Picture 2" descr="A picture containing object&#10;&#10;Description generated with high confidence">
            <a:extLst>
              <a:ext uri="{FF2B5EF4-FFF2-40B4-BE49-F238E27FC236}">
                <a16:creationId xmlns:a16="http://schemas.microsoft.com/office/drawing/2014/main" id="{F179ED9C-64E4-4AF2-A123-656F6F2A4467}"/>
              </a:ext>
            </a:extLst>
          </p:cNvPr>
          <p:cNvPicPr>
            <a:picLocks noChangeAspect="1"/>
          </p:cNvPicPr>
          <p:nvPr/>
        </p:nvPicPr>
        <p:blipFill>
          <a:blip r:embed="rId3"/>
          <a:stretch>
            <a:fillRect/>
          </a:stretch>
        </p:blipFill>
        <p:spPr>
          <a:xfrm>
            <a:off x="2004848" y="2132135"/>
            <a:ext cx="8175734" cy="3099541"/>
          </a:xfrm>
          <a:prstGeom prst="rect">
            <a:avLst/>
          </a:prstGeom>
        </p:spPr>
      </p:pic>
      <p:sp>
        <p:nvSpPr>
          <p:cNvPr id="4" name="TextBox 3">
            <a:extLst>
              <a:ext uri="{FF2B5EF4-FFF2-40B4-BE49-F238E27FC236}">
                <a16:creationId xmlns:a16="http://schemas.microsoft.com/office/drawing/2014/main" id="{3799E205-3D0F-E14C-8B24-D6B7C973D797}"/>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845831956"/>
      </p:ext>
    </p:extLst>
  </p:cSld>
  <p:clrMapOvr>
    <a:masterClrMapping/>
  </p:clrMapOvr>
  <p:transition spd="slow" advTm="15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E5865B-942C-824E-B551-456D77696FB0}"/>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C83923E7-C627-40A3-A8DC-16EF25D9A65F}"/>
              </a:ext>
            </a:extLst>
          </p:cNvPr>
          <p:cNvSpPr>
            <a:spLocks noGrp="1"/>
          </p:cNvSpPr>
          <p:nvPr>
            <p:ph type="title"/>
          </p:nvPr>
        </p:nvSpPr>
        <p:spPr>
          <a:xfrm>
            <a:off x="518678" y="209028"/>
            <a:ext cx="8333222" cy="1147969"/>
          </a:xfrm>
        </p:spPr>
        <p:txBody>
          <a:bodyPr/>
          <a:lstStyle/>
          <a:p>
            <a:r>
              <a:rPr lang="en-US" dirty="0">
                <a:cs typeface="Calibri Light"/>
              </a:rPr>
              <a:t>Optimizer and Hyperparameters</a:t>
            </a:r>
            <a:endParaRPr lang="en-US" dirty="0"/>
          </a:p>
        </p:txBody>
      </p:sp>
      <p:sp>
        <p:nvSpPr>
          <p:cNvPr id="3" name="Content Placeholder 2">
            <a:extLst>
              <a:ext uri="{FF2B5EF4-FFF2-40B4-BE49-F238E27FC236}">
                <a16:creationId xmlns:a16="http://schemas.microsoft.com/office/drawing/2014/main" id="{20DFF80C-E82E-445B-9CE8-A8CF7228FDB5}"/>
              </a:ext>
            </a:extLst>
          </p:cNvPr>
          <p:cNvSpPr>
            <a:spLocks noGrp="1"/>
          </p:cNvSpPr>
          <p:nvPr>
            <p:ph idx="1"/>
          </p:nvPr>
        </p:nvSpPr>
        <p:spPr/>
        <p:txBody>
          <a:bodyPr vert="horz" lIns="91440" tIns="45720" rIns="91440" bIns="45720" rtlCol="0" anchor="t">
            <a:normAutofit/>
          </a:bodyPr>
          <a:lstStyle/>
          <a:p>
            <a:r>
              <a:rPr lang="en-US" dirty="0">
                <a:cs typeface="Calibri"/>
              </a:rPr>
              <a:t>Adam Optimizer with Beta1 = 0.5, Beta2 = 0.999</a:t>
            </a:r>
          </a:p>
          <a:p>
            <a:pPr marL="0" indent="0">
              <a:buNone/>
            </a:pPr>
            <a:endParaRPr lang="en-US" dirty="0">
              <a:cs typeface="Calibri"/>
            </a:endParaRPr>
          </a:p>
          <a:p>
            <a:r>
              <a:rPr lang="en-US" dirty="0">
                <a:cs typeface="Calibri"/>
              </a:rPr>
              <a:t>Learning rate = 1e-4</a:t>
            </a:r>
            <a:endParaRPr lang="en-US" dirty="0"/>
          </a:p>
          <a:p>
            <a:endParaRPr lang="en-US" dirty="0">
              <a:cs typeface="Calibri"/>
            </a:endParaRPr>
          </a:p>
          <a:p>
            <a:r>
              <a:rPr lang="en-US" dirty="0">
                <a:cs typeface="Calibri"/>
              </a:rPr>
              <a:t>Batch size = 64</a:t>
            </a:r>
          </a:p>
          <a:p>
            <a:endParaRPr lang="en-US" dirty="0">
              <a:cs typeface="Calibri"/>
            </a:endParaRPr>
          </a:p>
          <a:p>
            <a:r>
              <a:rPr lang="en-US" dirty="0">
                <a:cs typeface="Calibri"/>
              </a:rPr>
              <a:t>Lambda = 1</a:t>
            </a:r>
          </a:p>
        </p:txBody>
      </p:sp>
      <p:sp>
        <p:nvSpPr>
          <p:cNvPr id="4" name="TextBox 3">
            <a:extLst>
              <a:ext uri="{FF2B5EF4-FFF2-40B4-BE49-F238E27FC236}">
                <a16:creationId xmlns:a16="http://schemas.microsoft.com/office/drawing/2014/main" id="{7378DD48-8967-DE41-A599-B6F4E28B3617}"/>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84195855"/>
      </p:ext>
    </p:extLst>
  </p:cSld>
  <p:clrMapOvr>
    <a:masterClrMapping/>
  </p:clrMapOvr>
  <p:transition spd="slow" advTm="14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AA3A0B6-2703-BC45-A801-ED0BCA7A049B}"/>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DE8D0353-9BB0-42CA-A03C-59095F99718F}"/>
              </a:ext>
            </a:extLst>
          </p:cNvPr>
          <p:cNvSpPr>
            <a:spLocks noGrp="1"/>
          </p:cNvSpPr>
          <p:nvPr>
            <p:ph type="title"/>
          </p:nvPr>
        </p:nvSpPr>
        <p:spPr/>
        <p:txBody>
          <a:bodyPr/>
          <a:lstStyle/>
          <a:p>
            <a:r>
              <a:rPr lang="en-US">
                <a:cs typeface="Calibri Light"/>
              </a:rPr>
              <a:t>Goal</a:t>
            </a:r>
            <a:endParaRPr lang="en-US"/>
          </a:p>
        </p:txBody>
      </p:sp>
      <p:sp>
        <p:nvSpPr>
          <p:cNvPr id="3" name="Content Placeholder 2">
            <a:extLst>
              <a:ext uri="{FF2B5EF4-FFF2-40B4-BE49-F238E27FC236}">
                <a16:creationId xmlns:a16="http://schemas.microsoft.com/office/drawing/2014/main" id="{F9DF1BA2-C5A5-497E-8A91-7AEC51689AA9}"/>
              </a:ext>
            </a:extLst>
          </p:cNvPr>
          <p:cNvSpPr>
            <a:spLocks noGrp="1"/>
          </p:cNvSpPr>
          <p:nvPr>
            <p:ph idx="1"/>
          </p:nvPr>
        </p:nvSpPr>
        <p:spPr>
          <a:xfrm>
            <a:off x="845389" y="4937259"/>
            <a:ext cx="8144934" cy="1668056"/>
          </a:xfrm>
        </p:spPr>
        <p:txBody>
          <a:bodyPr vert="horz" lIns="91440" tIns="45720" rIns="91440" bIns="45720" rtlCol="0" anchor="t">
            <a:normAutofit/>
          </a:bodyPr>
          <a:lstStyle/>
          <a:p>
            <a:r>
              <a:rPr lang="en-US" dirty="0">
                <a:cs typeface="Calibri"/>
              </a:rPr>
              <a:t>Background generation in movie industry</a:t>
            </a:r>
            <a:endParaRPr lang="en-US" dirty="0"/>
          </a:p>
          <a:p>
            <a:r>
              <a:rPr lang="en-US" dirty="0">
                <a:cs typeface="Calibri"/>
              </a:rPr>
              <a:t>Interesting project that nobody has worked on before</a:t>
            </a:r>
          </a:p>
        </p:txBody>
      </p:sp>
      <p:pic>
        <p:nvPicPr>
          <p:cNvPr id="5" name="Picture 8" descr="A close up of a map&#10;&#10;Description generated with very high confidence">
            <a:extLst>
              <a:ext uri="{FF2B5EF4-FFF2-40B4-BE49-F238E27FC236}">
                <a16:creationId xmlns:a16="http://schemas.microsoft.com/office/drawing/2014/main" id="{9814A6B8-5C7A-4893-A660-F6961FA6142E}"/>
              </a:ext>
            </a:extLst>
          </p:cNvPr>
          <p:cNvPicPr>
            <a:picLocks noChangeAspect="1"/>
          </p:cNvPicPr>
          <p:nvPr/>
        </p:nvPicPr>
        <p:blipFill>
          <a:blip r:embed="rId2"/>
          <a:stretch>
            <a:fillRect/>
          </a:stretch>
        </p:blipFill>
        <p:spPr>
          <a:xfrm>
            <a:off x="942724" y="1620662"/>
            <a:ext cx="2070255" cy="2078945"/>
          </a:xfrm>
          <a:prstGeom prst="rect">
            <a:avLst/>
          </a:prstGeom>
        </p:spPr>
      </p:pic>
      <p:pic>
        <p:nvPicPr>
          <p:cNvPr id="9" name="Picture 28" descr="A large skyscraper in a city&#10;&#10;Description generated with very high confidence">
            <a:extLst>
              <a:ext uri="{FF2B5EF4-FFF2-40B4-BE49-F238E27FC236}">
                <a16:creationId xmlns:a16="http://schemas.microsoft.com/office/drawing/2014/main" id="{B6E4AF3D-888E-403F-ADA6-2189DF2C3F85}"/>
              </a:ext>
            </a:extLst>
          </p:cNvPr>
          <p:cNvPicPr>
            <a:picLocks noChangeAspect="1"/>
          </p:cNvPicPr>
          <p:nvPr/>
        </p:nvPicPr>
        <p:blipFill>
          <a:blip r:embed="rId3"/>
          <a:stretch>
            <a:fillRect/>
          </a:stretch>
        </p:blipFill>
        <p:spPr>
          <a:xfrm>
            <a:off x="5255396" y="1620899"/>
            <a:ext cx="2056900" cy="2084529"/>
          </a:xfrm>
          <a:prstGeom prst="rect">
            <a:avLst/>
          </a:prstGeom>
        </p:spPr>
      </p:pic>
      <p:sp>
        <p:nvSpPr>
          <p:cNvPr id="10" name="Arrow: Right 9">
            <a:extLst>
              <a:ext uri="{FF2B5EF4-FFF2-40B4-BE49-F238E27FC236}">
                <a16:creationId xmlns:a16="http://schemas.microsoft.com/office/drawing/2014/main" id="{AD585F61-35A5-4B97-94C1-8797D8C989E5}"/>
              </a:ext>
            </a:extLst>
          </p:cNvPr>
          <p:cNvSpPr/>
          <p:nvPr/>
        </p:nvSpPr>
        <p:spPr>
          <a:xfrm>
            <a:off x="3724590" y="2428261"/>
            <a:ext cx="885468" cy="463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TextBox 10">
            <a:extLst>
              <a:ext uri="{FF2B5EF4-FFF2-40B4-BE49-F238E27FC236}">
                <a16:creationId xmlns:a16="http://schemas.microsoft.com/office/drawing/2014/main" id="{9C5AB7F1-658B-4623-90B6-8424B628499C}"/>
              </a:ext>
            </a:extLst>
          </p:cNvPr>
          <p:cNvSpPr txBox="1"/>
          <p:nvPr/>
        </p:nvSpPr>
        <p:spPr>
          <a:xfrm>
            <a:off x="842627" y="3877465"/>
            <a:ext cx="3870101"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dirty="0">
                <a:latin typeface="Calibri Light"/>
                <a:cs typeface="Calibri Light"/>
              </a:rPr>
              <a:t>Motivation</a:t>
            </a:r>
          </a:p>
        </p:txBody>
      </p:sp>
      <p:sp>
        <p:nvSpPr>
          <p:cNvPr id="4" name="TextBox 3">
            <a:extLst>
              <a:ext uri="{FF2B5EF4-FFF2-40B4-BE49-F238E27FC236}">
                <a16:creationId xmlns:a16="http://schemas.microsoft.com/office/drawing/2014/main" id="{1CA6D58A-832F-894E-B174-E6EF7B08E395}"/>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09749396"/>
      </p:ext>
    </p:extLst>
  </p:cSld>
  <p:clrMapOvr>
    <a:masterClrMapping/>
  </p:clrMapOvr>
  <p:transition spd="slow" advTm="19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C466521-9C86-D94E-ACDF-1B35B0994530}"/>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EA102CD-EE29-43A1-A821-58475D1576F7}"/>
              </a:ext>
            </a:extLst>
          </p:cNvPr>
          <p:cNvSpPr>
            <a:spLocks noGrp="1"/>
          </p:cNvSpPr>
          <p:nvPr>
            <p:ph type="title"/>
          </p:nvPr>
        </p:nvSpPr>
        <p:spPr/>
        <p:txBody>
          <a:bodyPr/>
          <a:lstStyle/>
          <a:p>
            <a:r>
              <a:rPr lang="en-US"/>
              <a:t>Training Result v1.0 “Mosaic”</a:t>
            </a:r>
          </a:p>
        </p:txBody>
      </p:sp>
      <p:pic>
        <p:nvPicPr>
          <p:cNvPr id="4" name="Picture 4">
            <a:extLst>
              <a:ext uri="{FF2B5EF4-FFF2-40B4-BE49-F238E27FC236}">
                <a16:creationId xmlns:a16="http://schemas.microsoft.com/office/drawing/2014/main" id="{5FDA8748-A343-4135-8BE2-10D5A458D9A1}"/>
              </a:ext>
            </a:extLst>
          </p:cNvPr>
          <p:cNvPicPr>
            <a:picLocks noChangeAspect="1"/>
          </p:cNvPicPr>
          <p:nvPr/>
        </p:nvPicPr>
        <p:blipFill>
          <a:blip r:embed="rId2"/>
          <a:stretch>
            <a:fillRect/>
          </a:stretch>
        </p:blipFill>
        <p:spPr>
          <a:xfrm>
            <a:off x="8208187" y="3621679"/>
            <a:ext cx="2856523" cy="2856523"/>
          </a:xfrm>
          <a:prstGeom prst="rect">
            <a:avLst/>
          </a:prstGeom>
        </p:spPr>
      </p:pic>
      <p:pic>
        <p:nvPicPr>
          <p:cNvPr id="7" name="Picture 7">
            <a:extLst>
              <a:ext uri="{FF2B5EF4-FFF2-40B4-BE49-F238E27FC236}">
                <a16:creationId xmlns:a16="http://schemas.microsoft.com/office/drawing/2014/main" id="{1ADCC6BC-8ABD-43A4-8884-F1516801BD45}"/>
              </a:ext>
            </a:extLst>
          </p:cNvPr>
          <p:cNvPicPr>
            <a:picLocks noChangeAspect="1"/>
          </p:cNvPicPr>
          <p:nvPr/>
        </p:nvPicPr>
        <p:blipFill>
          <a:blip r:embed="rId3"/>
          <a:stretch>
            <a:fillRect/>
          </a:stretch>
        </p:blipFill>
        <p:spPr>
          <a:xfrm>
            <a:off x="8216003" y="-154948"/>
            <a:ext cx="2848707" cy="2829169"/>
          </a:xfrm>
          <a:prstGeom prst="rect">
            <a:avLst/>
          </a:prstGeom>
        </p:spPr>
      </p:pic>
      <p:sp>
        <p:nvSpPr>
          <p:cNvPr id="9" name="Arrow: Down 8">
            <a:extLst>
              <a:ext uri="{FF2B5EF4-FFF2-40B4-BE49-F238E27FC236}">
                <a16:creationId xmlns:a16="http://schemas.microsoft.com/office/drawing/2014/main" id="{56CD54FB-C02E-4FC7-A2C4-B958FFE6C6F9}"/>
              </a:ext>
            </a:extLst>
          </p:cNvPr>
          <p:cNvSpPr/>
          <p:nvPr/>
        </p:nvSpPr>
        <p:spPr>
          <a:xfrm>
            <a:off x="9494781" y="2879296"/>
            <a:ext cx="293077" cy="537308"/>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4568B69C-B15E-4318-A966-3232A1E7CA22}"/>
              </a:ext>
            </a:extLst>
          </p:cNvPr>
          <p:cNvSpPr txBox="1">
            <a:spLocks/>
          </p:cNvSpPr>
          <p:nvPr/>
        </p:nvSpPr>
        <p:spPr>
          <a:xfrm>
            <a:off x="838200" y="1643041"/>
            <a:ext cx="6852138" cy="185041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US" dirty="0">
                <a:cs typeface="Calibri"/>
              </a:rPr>
              <a:t>OpenCV edge detection for input boundary</a:t>
            </a:r>
          </a:p>
          <a:p>
            <a:pPr>
              <a:buFont typeface="Arial"/>
              <a:buChar char="•"/>
            </a:pPr>
            <a:r>
              <a:rPr lang="en-US" dirty="0">
                <a:cs typeface="Calibri"/>
              </a:rPr>
              <a:t>Autoencoder for generator</a:t>
            </a:r>
          </a:p>
          <a:p>
            <a:pPr>
              <a:buFont typeface="Arial"/>
              <a:buChar char="•"/>
            </a:pPr>
            <a:r>
              <a:rPr lang="en-US" dirty="0">
                <a:cs typeface="Calibri"/>
              </a:rPr>
              <a:t>Binary classifier for discriminator</a:t>
            </a:r>
            <a:endParaRPr lang="en-US" dirty="0"/>
          </a:p>
        </p:txBody>
      </p:sp>
      <p:pic>
        <p:nvPicPr>
          <p:cNvPr id="21" name="Picture 7" descr="A screenshot of a cell phone&#10;&#10;Description generated with high confidence">
            <a:extLst>
              <a:ext uri="{FF2B5EF4-FFF2-40B4-BE49-F238E27FC236}">
                <a16:creationId xmlns:a16="http://schemas.microsoft.com/office/drawing/2014/main" id="{C9436600-2722-49E8-822E-2E40BC4E9AFE}"/>
              </a:ext>
            </a:extLst>
          </p:cNvPr>
          <p:cNvPicPr>
            <a:picLocks noChangeAspect="1"/>
          </p:cNvPicPr>
          <p:nvPr/>
        </p:nvPicPr>
        <p:blipFill>
          <a:blip r:embed="rId4"/>
          <a:stretch>
            <a:fillRect/>
          </a:stretch>
        </p:blipFill>
        <p:spPr>
          <a:xfrm>
            <a:off x="620461" y="3672892"/>
            <a:ext cx="7370283" cy="2754098"/>
          </a:xfrm>
          <a:prstGeom prst="rect">
            <a:avLst/>
          </a:prstGeom>
        </p:spPr>
      </p:pic>
      <p:sp>
        <p:nvSpPr>
          <p:cNvPr id="23" name="TextBox 22">
            <a:extLst>
              <a:ext uri="{FF2B5EF4-FFF2-40B4-BE49-F238E27FC236}">
                <a16:creationId xmlns:a16="http://schemas.microsoft.com/office/drawing/2014/main" id="{42610EC0-E90D-46ED-81E2-47A802FC2E67}"/>
              </a:ext>
            </a:extLst>
          </p:cNvPr>
          <p:cNvSpPr txBox="1"/>
          <p:nvPr/>
        </p:nvSpPr>
        <p:spPr>
          <a:xfrm>
            <a:off x="2123067" y="5050437"/>
            <a:ext cx="149493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Autoencoder</a:t>
            </a:r>
            <a:endParaRPr lang="en-US" dirty="0">
              <a:solidFill>
                <a:srgbClr val="FF0000"/>
              </a:solidFill>
            </a:endParaRPr>
          </a:p>
        </p:txBody>
      </p:sp>
      <p:sp>
        <p:nvSpPr>
          <p:cNvPr id="25" name="TextBox 24">
            <a:extLst>
              <a:ext uri="{FF2B5EF4-FFF2-40B4-BE49-F238E27FC236}">
                <a16:creationId xmlns:a16="http://schemas.microsoft.com/office/drawing/2014/main" id="{1EECA67B-8D50-4F6C-9113-DFA112431072}"/>
              </a:ext>
            </a:extLst>
          </p:cNvPr>
          <p:cNvSpPr txBox="1"/>
          <p:nvPr/>
        </p:nvSpPr>
        <p:spPr>
          <a:xfrm>
            <a:off x="4884329" y="4382930"/>
            <a:ext cx="1766277"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0000"/>
                </a:solidFill>
              </a:rPr>
              <a:t>Binary Classifier</a:t>
            </a:r>
            <a:endParaRPr lang="en-US" dirty="0" err="1">
              <a:solidFill>
                <a:srgbClr val="FF0000"/>
              </a:solidFill>
            </a:endParaRPr>
          </a:p>
        </p:txBody>
      </p:sp>
      <p:sp>
        <p:nvSpPr>
          <p:cNvPr id="10" name="TextBox 9">
            <a:extLst>
              <a:ext uri="{FF2B5EF4-FFF2-40B4-BE49-F238E27FC236}">
                <a16:creationId xmlns:a16="http://schemas.microsoft.com/office/drawing/2014/main" id="{43921B45-9A8F-1E42-BDF0-7C99C8F8D26B}"/>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7667231"/>
      </p:ext>
    </p:extLst>
  </p:cSld>
  <p:clrMapOvr>
    <a:masterClrMapping/>
  </p:clrMapOvr>
  <p:transition spd="slow" advTm="1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8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CDD7CD-26A5-7C49-8002-926037D68F94}"/>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pic>
        <p:nvPicPr>
          <p:cNvPr id="4" name="Picture 7" descr="A screenshot of a cell phone&#10;&#10;Description generated with high confidence">
            <a:extLst>
              <a:ext uri="{FF2B5EF4-FFF2-40B4-BE49-F238E27FC236}">
                <a16:creationId xmlns:a16="http://schemas.microsoft.com/office/drawing/2014/main" id="{CC0EFB5B-DFFB-4DEF-BA5A-30CD3005BDB4}"/>
              </a:ext>
            </a:extLst>
          </p:cNvPr>
          <p:cNvPicPr>
            <a:picLocks noChangeAspect="1"/>
          </p:cNvPicPr>
          <p:nvPr/>
        </p:nvPicPr>
        <p:blipFill>
          <a:blip r:embed="rId2"/>
          <a:stretch>
            <a:fillRect/>
          </a:stretch>
        </p:blipFill>
        <p:spPr>
          <a:xfrm>
            <a:off x="620461" y="3672892"/>
            <a:ext cx="7370283" cy="2754098"/>
          </a:xfrm>
          <a:prstGeom prst="rect">
            <a:avLst/>
          </a:prstGeom>
        </p:spPr>
      </p:pic>
      <p:sp>
        <p:nvSpPr>
          <p:cNvPr id="6" name="TextBox 5">
            <a:extLst>
              <a:ext uri="{FF2B5EF4-FFF2-40B4-BE49-F238E27FC236}">
                <a16:creationId xmlns:a16="http://schemas.microsoft.com/office/drawing/2014/main" id="{12B333FF-15C1-4BF9-9810-06C608B3ED63}"/>
              </a:ext>
            </a:extLst>
          </p:cNvPr>
          <p:cNvSpPr txBox="1"/>
          <p:nvPr/>
        </p:nvSpPr>
        <p:spPr>
          <a:xfrm>
            <a:off x="2383580" y="5050437"/>
            <a:ext cx="77852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U-Net</a:t>
            </a:r>
            <a:endParaRPr lang="en-US" dirty="0">
              <a:solidFill>
                <a:srgbClr val="FF0000"/>
              </a:solidFill>
            </a:endParaRPr>
          </a:p>
        </p:txBody>
      </p:sp>
      <p:sp>
        <p:nvSpPr>
          <p:cNvPr id="10" name="TextBox 1">
            <a:extLst>
              <a:ext uri="{FF2B5EF4-FFF2-40B4-BE49-F238E27FC236}">
                <a16:creationId xmlns:a16="http://schemas.microsoft.com/office/drawing/2014/main" id="{D8BC5C26-FC10-4200-A008-61E62E5A3A27}"/>
              </a:ext>
            </a:extLst>
          </p:cNvPr>
          <p:cNvSpPr txBox="1"/>
          <p:nvPr/>
        </p:nvSpPr>
        <p:spPr>
          <a:xfrm>
            <a:off x="5092739" y="4369904"/>
            <a:ext cx="2743200"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err="1">
                <a:solidFill>
                  <a:srgbClr val="FF0000"/>
                </a:solidFill>
              </a:rPr>
              <a:t>PatchGAN</a:t>
            </a:r>
          </a:p>
        </p:txBody>
      </p:sp>
      <p:sp>
        <p:nvSpPr>
          <p:cNvPr id="2" name="Title 1">
            <a:extLst>
              <a:ext uri="{FF2B5EF4-FFF2-40B4-BE49-F238E27FC236}">
                <a16:creationId xmlns:a16="http://schemas.microsoft.com/office/drawing/2014/main" id="{5BC265E0-E4B3-4F32-BF94-2D01764F85E8}"/>
              </a:ext>
            </a:extLst>
          </p:cNvPr>
          <p:cNvSpPr>
            <a:spLocks noGrp="1"/>
          </p:cNvSpPr>
          <p:nvPr>
            <p:ph type="title"/>
          </p:nvPr>
        </p:nvSpPr>
        <p:spPr/>
        <p:txBody>
          <a:bodyPr>
            <a:normAutofit fontScale="90000"/>
          </a:bodyPr>
          <a:lstStyle/>
          <a:p>
            <a:r>
              <a:rPr lang="en-US">
                <a:cs typeface="Calibri Light"/>
              </a:rPr>
              <a:t>Training Result v2.0 “Canvas Spray”</a:t>
            </a:r>
            <a:endParaRPr lang="en-US"/>
          </a:p>
        </p:txBody>
      </p:sp>
      <p:sp>
        <p:nvSpPr>
          <p:cNvPr id="3" name="Content Placeholder 2">
            <a:extLst>
              <a:ext uri="{FF2B5EF4-FFF2-40B4-BE49-F238E27FC236}">
                <a16:creationId xmlns:a16="http://schemas.microsoft.com/office/drawing/2014/main" id="{E0589B76-BAE2-4227-B51E-9743FFA9D43C}"/>
              </a:ext>
            </a:extLst>
          </p:cNvPr>
          <p:cNvSpPr>
            <a:spLocks noGrp="1"/>
          </p:cNvSpPr>
          <p:nvPr>
            <p:ph idx="1"/>
          </p:nvPr>
        </p:nvSpPr>
        <p:spPr>
          <a:xfrm>
            <a:off x="838200" y="1643041"/>
            <a:ext cx="6474395" cy="4351338"/>
          </a:xfrm>
        </p:spPr>
        <p:txBody>
          <a:bodyPr vert="horz" lIns="91440" tIns="45720" rIns="91440" bIns="45720" rtlCol="0" anchor="t">
            <a:normAutofit/>
          </a:bodyPr>
          <a:lstStyle/>
          <a:p>
            <a:r>
              <a:rPr lang="en-US" i="1" dirty="0">
                <a:cs typeface="Calibri"/>
              </a:rPr>
              <a:t>Pix2Pix</a:t>
            </a:r>
            <a:r>
              <a:rPr lang="en-US" dirty="0">
                <a:cs typeface="Calibri"/>
              </a:rPr>
              <a:t> model</a:t>
            </a:r>
          </a:p>
          <a:p>
            <a:r>
              <a:rPr lang="en-US" dirty="0">
                <a:cs typeface="Calibri"/>
              </a:rPr>
              <a:t>U-Net instead of autoencoder</a:t>
            </a:r>
          </a:p>
          <a:p>
            <a:r>
              <a:rPr lang="en-US" dirty="0" err="1">
                <a:cs typeface="Calibri"/>
              </a:rPr>
              <a:t>PatchGAN</a:t>
            </a:r>
            <a:r>
              <a:rPr lang="en-US" dirty="0">
                <a:cs typeface="Calibri"/>
              </a:rPr>
              <a:t> as discriminator</a:t>
            </a:r>
          </a:p>
          <a:p>
            <a:r>
              <a:rPr lang="en-US" dirty="0">
                <a:cs typeface="Calibri"/>
              </a:rPr>
              <a:t>Google cloud to train 200+ epochs</a:t>
            </a:r>
          </a:p>
          <a:p>
            <a:endParaRPr lang="en-US">
              <a:cs typeface="Calibri"/>
            </a:endParaRPr>
          </a:p>
          <a:p>
            <a:endParaRPr lang="en-US">
              <a:cs typeface="Calibri"/>
            </a:endParaRPr>
          </a:p>
        </p:txBody>
      </p:sp>
      <p:pic>
        <p:nvPicPr>
          <p:cNvPr id="9" name="Picture 9" descr="A blurry image of a building&#10;&#10;Description generated with high confidence">
            <a:extLst>
              <a:ext uri="{FF2B5EF4-FFF2-40B4-BE49-F238E27FC236}">
                <a16:creationId xmlns:a16="http://schemas.microsoft.com/office/drawing/2014/main" id="{06E18B0D-ECDA-4660-BA6A-C9992AC0D00B}"/>
              </a:ext>
            </a:extLst>
          </p:cNvPr>
          <p:cNvPicPr>
            <a:picLocks noChangeAspect="1"/>
          </p:cNvPicPr>
          <p:nvPr/>
        </p:nvPicPr>
        <p:blipFill>
          <a:blip r:embed="rId3"/>
          <a:stretch>
            <a:fillRect/>
          </a:stretch>
        </p:blipFill>
        <p:spPr>
          <a:xfrm>
            <a:off x="7270031" y="1368079"/>
            <a:ext cx="2451039" cy="2451039"/>
          </a:xfrm>
          <a:prstGeom prst="rect">
            <a:avLst/>
          </a:prstGeom>
        </p:spPr>
      </p:pic>
      <p:pic>
        <p:nvPicPr>
          <p:cNvPr id="5" name="Picture 6">
            <a:extLst>
              <a:ext uri="{FF2B5EF4-FFF2-40B4-BE49-F238E27FC236}">
                <a16:creationId xmlns:a16="http://schemas.microsoft.com/office/drawing/2014/main" id="{61032E75-D3DE-4D7D-8ACD-246DB7BFC0B8}"/>
              </a:ext>
            </a:extLst>
          </p:cNvPr>
          <p:cNvPicPr>
            <a:picLocks noChangeAspect="1"/>
          </p:cNvPicPr>
          <p:nvPr/>
        </p:nvPicPr>
        <p:blipFill>
          <a:blip r:embed="rId4"/>
          <a:stretch>
            <a:fillRect/>
          </a:stretch>
        </p:blipFill>
        <p:spPr>
          <a:xfrm>
            <a:off x="8878457" y="3905468"/>
            <a:ext cx="2743200" cy="2743200"/>
          </a:xfrm>
          <a:prstGeom prst="rect">
            <a:avLst/>
          </a:prstGeom>
        </p:spPr>
      </p:pic>
      <p:sp>
        <p:nvSpPr>
          <p:cNvPr id="11" name="TextBox 10">
            <a:extLst>
              <a:ext uri="{FF2B5EF4-FFF2-40B4-BE49-F238E27FC236}">
                <a16:creationId xmlns:a16="http://schemas.microsoft.com/office/drawing/2014/main" id="{BD4CF1D5-CACA-41CE-8767-8D2B6214650E}"/>
              </a:ext>
            </a:extLst>
          </p:cNvPr>
          <p:cNvSpPr txBox="1"/>
          <p:nvPr/>
        </p:nvSpPr>
        <p:spPr>
          <a:xfrm>
            <a:off x="10025836" y="2893849"/>
            <a:ext cx="159582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(Not from the same input)</a:t>
            </a:r>
          </a:p>
        </p:txBody>
      </p:sp>
      <p:pic>
        <p:nvPicPr>
          <p:cNvPr id="14" name="Picture 14" descr="A close up of a logo&#10;&#10;Description generated with very high confidence">
            <a:extLst>
              <a:ext uri="{FF2B5EF4-FFF2-40B4-BE49-F238E27FC236}">
                <a16:creationId xmlns:a16="http://schemas.microsoft.com/office/drawing/2014/main" id="{89F30261-D221-48B3-AAB7-1232E7AFB690}"/>
              </a:ext>
            </a:extLst>
          </p:cNvPr>
          <p:cNvPicPr>
            <a:picLocks noChangeAspect="1"/>
          </p:cNvPicPr>
          <p:nvPr/>
        </p:nvPicPr>
        <p:blipFill>
          <a:blip r:embed="rId5"/>
          <a:stretch>
            <a:fillRect/>
          </a:stretch>
        </p:blipFill>
        <p:spPr>
          <a:xfrm flipH="1" flipV="1">
            <a:off x="9771836" y="3266090"/>
            <a:ext cx="544787" cy="553545"/>
          </a:xfrm>
          <a:prstGeom prst="rect">
            <a:avLst/>
          </a:prstGeom>
        </p:spPr>
      </p:pic>
      <p:sp>
        <p:nvSpPr>
          <p:cNvPr id="13" name="TextBox 12">
            <a:extLst>
              <a:ext uri="{FF2B5EF4-FFF2-40B4-BE49-F238E27FC236}">
                <a16:creationId xmlns:a16="http://schemas.microsoft.com/office/drawing/2014/main" id="{2B9B3B02-7CF2-2C48-BF88-A29AC1C42A91}"/>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76962501"/>
      </p:ext>
    </p:extLst>
  </p:cSld>
  <p:clrMapOvr>
    <a:masterClrMapping/>
  </p:clrMapOvr>
  <p:transition spd="slow" advTm="2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500"/>
                            </p:stCondLst>
                            <p:childTnLst>
                              <p:par>
                                <p:cTn id="9" presetID="10" presetClass="entr" presetSubtype="0" fill="hold" nodeType="afterEffect">
                                  <p:stCondLst>
                                    <p:cond delay="6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70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7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E5C9B4B-F79F-B341-B95C-9B693C6DBF68}"/>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B1D7D5E-6573-48B5-A40D-B087A0A224CF}"/>
              </a:ext>
            </a:extLst>
          </p:cNvPr>
          <p:cNvSpPr>
            <a:spLocks noGrp="1"/>
          </p:cNvSpPr>
          <p:nvPr>
            <p:ph type="title"/>
          </p:nvPr>
        </p:nvSpPr>
        <p:spPr/>
        <p:txBody>
          <a:bodyPr/>
          <a:lstStyle/>
          <a:p>
            <a:r>
              <a:rPr lang="en-US">
                <a:cs typeface="Calibri Light"/>
              </a:rPr>
              <a:t>Training Result v3.0 “Foggy”</a:t>
            </a:r>
            <a:endParaRPr lang="en-US"/>
          </a:p>
        </p:txBody>
      </p:sp>
      <p:sp>
        <p:nvSpPr>
          <p:cNvPr id="3" name="Content Placeholder 2">
            <a:extLst>
              <a:ext uri="{FF2B5EF4-FFF2-40B4-BE49-F238E27FC236}">
                <a16:creationId xmlns:a16="http://schemas.microsoft.com/office/drawing/2014/main" id="{5736125F-6656-462A-8219-F8F6DCDFA2C6}"/>
              </a:ext>
            </a:extLst>
          </p:cNvPr>
          <p:cNvSpPr>
            <a:spLocks noGrp="1"/>
          </p:cNvSpPr>
          <p:nvPr>
            <p:ph idx="1"/>
          </p:nvPr>
        </p:nvSpPr>
        <p:spPr>
          <a:xfrm>
            <a:off x="838200" y="1687914"/>
            <a:ext cx="6604612" cy="4351338"/>
          </a:xfrm>
        </p:spPr>
        <p:txBody>
          <a:bodyPr vert="horz" lIns="91440" tIns="45720" rIns="91440" bIns="45720" rtlCol="0" anchor="t">
            <a:normAutofit/>
          </a:bodyPr>
          <a:lstStyle/>
          <a:p>
            <a:r>
              <a:rPr lang="en-US" dirty="0">
                <a:cs typeface="Calibri"/>
              </a:rPr>
              <a:t>Change of input (</a:t>
            </a:r>
            <a:r>
              <a:rPr lang="en-US" dirty="0" err="1">
                <a:cs typeface="Calibri"/>
              </a:rPr>
              <a:t>gPb</a:t>
            </a:r>
            <a:r>
              <a:rPr lang="en-US" dirty="0">
                <a:cs typeface="Calibri"/>
              </a:rPr>
              <a:t> boundaries)</a:t>
            </a:r>
            <a:endParaRPr lang="en-US" dirty="0"/>
          </a:p>
          <a:p>
            <a:r>
              <a:rPr lang="en-US" dirty="0">
                <a:cs typeface="Calibri"/>
              </a:rPr>
              <a:t>Dropout</a:t>
            </a:r>
          </a:p>
          <a:p>
            <a:r>
              <a:rPr lang="en-US" dirty="0">
                <a:cs typeface="Calibri"/>
              </a:rPr>
              <a:t>Grayscale for simplicity</a:t>
            </a:r>
          </a:p>
          <a:p>
            <a:endParaRPr lang="en-US">
              <a:cs typeface="Calibri"/>
            </a:endParaRPr>
          </a:p>
        </p:txBody>
      </p:sp>
      <p:pic>
        <p:nvPicPr>
          <p:cNvPr id="4" name="Picture 4" descr="A black and white photo of a city&#10;&#10;Description generated with very high confidence">
            <a:extLst>
              <a:ext uri="{FF2B5EF4-FFF2-40B4-BE49-F238E27FC236}">
                <a16:creationId xmlns:a16="http://schemas.microsoft.com/office/drawing/2014/main" id="{B1713FD3-18C0-462B-8D9C-207CDEA97038}"/>
              </a:ext>
            </a:extLst>
          </p:cNvPr>
          <p:cNvPicPr>
            <a:picLocks noChangeAspect="1"/>
          </p:cNvPicPr>
          <p:nvPr/>
        </p:nvPicPr>
        <p:blipFill>
          <a:blip r:embed="rId3"/>
          <a:stretch>
            <a:fillRect/>
          </a:stretch>
        </p:blipFill>
        <p:spPr>
          <a:xfrm>
            <a:off x="8071795" y="3528319"/>
            <a:ext cx="3209269" cy="3214457"/>
          </a:xfrm>
          <a:prstGeom prst="rect">
            <a:avLst/>
          </a:prstGeom>
        </p:spPr>
      </p:pic>
      <p:pic>
        <p:nvPicPr>
          <p:cNvPr id="5" name="Picture 7">
            <a:extLst>
              <a:ext uri="{FF2B5EF4-FFF2-40B4-BE49-F238E27FC236}">
                <a16:creationId xmlns:a16="http://schemas.microsoft.com/office/drawing/2014/main" id="{01128EBB-78C4-49EB-A6C7-0BFAB417C719}"/>
              </a:ext>
            </a:extLst>
          </p:cNvPr>
          <p:cNvPicPr>
            <a:picLocks noChangeAspect="1"/>
          </p:cNvPicPr>
          <p:nvPr/>
        </p:nvPicPr>
        <p:blipFill>
          <a:blip r:embed="rId4"/>
          <a:stretch>
            <a:fillRect/>
          </a:stretch>
        </p:blipFill>
        <p:spPr>
          <a:xfrm>
            <a:off x="8053330" y="-544417"/>
            <a:ext cx="3209579" cy="3227940"/>
          </a:xfrm>
          <a:prstGeom prst="rect">
            <a:avLst/>
          </a:prstGeom>
        </p:spPr>
      </p:pic>
      <p:sp>
        <p:nvSpPr>
          <p:cNvPr id="13" name="Arrow: Down 12">
            <a:extLst>
              <a:ext uri="{FF2B5EF4-FFF2-40B4-BE49-F238E27FC236}">
                <a16:creationId xmlns:a16="http://schemas.microsoft.com/office/drawing/2014/main" id="{5755E334-8375-40AB-A2B5-831BC21F7819}"/>
              </a:ext>
            </a:extLst>
          </p:cNvPr>
          <p:cNvSpPr/>
          <p:nvPr/>
        </p:nvSpPr>
        <p:spPr>
          <a:xfrm>
            <a:off x="9531505" y="2870115"/>
            <a:ext cx="293077" cy="537308"/>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8" name="Picture 7" descr="A screenshot of a cell phone&#10;&#10;Description generated with high confidence">
            <a:extLst>
              <a:ext uri="{FF2B5EF4-FFF2-40B4-BE49-F238E27FC236}">
                <a16:creationId xmlns:a16="http://schemas.microsoft.com/office/drawing/2014/main" id="{20594C48-5C97-4EA4-A22D-A492431CF90F}"/>
              </a:ext>
            </a:extLst>
          </p:cNvPr>
          <p:cNvPicPr>
            <a:picLocks noChangeAspect="1"/>
          </p:cNvPicPr>
          <p:nvPr/>
        </p:nvPicPr>
        <p:blipFill>
          <a:blip r:embed="rId5"/>
          <a:stretch>
            <a:fillRect/>
          </a:stretch>
        </p:blipFill>
        <p:spPr>
          <a:xfrm>
            <a:off x="620461" y="3672892"/>
            <a:ext cx="7370283" cy="2754098"/>
          </a:xfrm>
          <a:prstGeom prst="rect">
            <a:avLst/>
          </a:prstGeom>
        </p:spPr>
      </p:pic>
      <p:sp>
        <p:nvSpPr>
          <p:cNvPr id="10" name="TextBox 9">
            <a:extLst>
              <a:ext uri="{FF2B5EF4-FFF2-40B4-BE49-F238E27FC236}">
                <a16:creationId xmlns:a16="http://schemas.microsoft.com/office/drawing/2014/main" id="{AF78FEDE-4A12-4F86-8AB9-0A7974C06AD8}"/>
              </a:ext>
            </a:extLst>
          </p:cNvPr>
          <p:cNvSpPr txBox="1"/>
          <p:nvPr/>
        </p:nvSpPr>
        <p:spPr>
          <a:xfrm>
            <a:off x="2383580" y="5050437"/>
            <a:ext cx="77852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U-Net</a:t>
            </a:r>
            <a:endParaRPr lang="en-US">
              <a:cs typeface="Calibri"/>
            </a:endParaRPr>
          </a:p>
        </p:txBody>
      </p:sp>
      <p:sp>
        <p:nvSpPr>
          <p:cNvPr id="17" name="TextBox 16">
            <a:extLst>
              <a:ext uri="{FF2B5EF4-FFF2-40B4-BE49-F238E27FC236}">
                <a16:creationId xmlns:a16="http://schemas.microsoft.com/office/drawing/2014/main" id="{FFB57700-A77C-4AA6-BE16-369C4B524BD0}"/>
              </a:ext>
            </a:extLst>
          </p:cNvPr>
          <p:cNvSpPr txBox="1"/>
          <p:nvPr/>
        </p:nvSpPr>
        <p:spPr>
          <a:xfrm>
            <a:off x="5092739" y="4369904"/>
            <a:ext cx="2743200"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t>PatchGAN</a:t>
            </a:r>
          </a:p>
        </p:txBody>
      </p:sp>
      <p:sp>
        <p:nvSpPr>
          <p:cNvPr id="19" name="TextBox 18">
            <a:extLst>
              <a:ext uri="{FF2B5EF4-FFF2-40B4-BE49-F238E27FC236}">
                <a16:creationId xmlns:a16="http://schemas.microsoft.com/office/drawing/2014/main" id="{8FDA74F4-5922-4CCC-B244-039F02ED9691}"/>
              </a:ext>
            </a:extLst>
          </p:cNvPr>
          <p:cNvSpPr txBox="1"/>
          <p:nvPr/>
        </p:nvSpPr>
        <p:spPr>
          <a:xfrm>
            <a:off x="2273304" y="6163418"/>
            <a:ext cx="115407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Dropout </a:t>
            </a:r>
            <a:endParaRPr lang="en-US" dirty="0">
              <a:solidFill>
                <a:srgbClr val="FF0000"/>
              </a:solidFill>
            </a:endParaRPr>
          </a:p>
        </p:txBody>
      </p:sp>
      <p:sp>
        <p:nvSpPr>
          <p:cNvPr id="20" name="TextBox 19">
            <a:extLst>
              <a:ext uri="{FF2B5EF4-FFF2-40B4-BE49-F238E27FC236}">
                <a16:creationId xmlns:a16="http://schemas.microsoft.com/office/drawing/2014/main" id="{B78490C7-953F-4153-8F77-30E4002F7A6D}"/>
              </a:ext>
            </a:extLst>
          </p:cNvPr>
          <p:cNvSpPr txBox="1"/>
          <p:nvPr/>
        </p:nvSpPr>
        <p:spPr>
          <a:xfrm>
            <a:off x="671150" y="4867367"/>
            <a:ext cx="164904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FF0000"/>
                </a:solidFill>
                <a:cs typeface="Calibri"/>
              </a:rPr>
              <a:t>GPb</a:t>
            </a:r>
            <a:r>
              <a:rPr lang="en-US" dirty="0">
                <a:solidFill>
                  <a:srgbClr val="FF0000"/>
                </a:solidFill>
                <a:cs typeface="Calibri"/>
              </a:rPr>
              <a:t> Boundary</a:t>
            </a:r>
            <a:endParaRPr lang="en-US" dirty="0"/>
          </a:p>
        </p:txBody>
      </p:sp>
      <p:sp>
        <p:nvSpPr>
          <p:cNvPr id="12" name="TextBox 11">
            <a:extLst>
              <a:ext uri="{FF2B5EF4-FFF2-40B4-BE49-F238E27FC236}">
                <a16:creationId xmlns:a16="http://schemas.microsoft.com/office/drawing/2014/main" id="{F6E75324-1965-6849-898C-33D5B87927CF}"/>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060482926"/>
      </p:ext>
    </p:extLst>
  </p:cSld>
  <p:clrMapOvr>
    <a:masterClrMapping/>
  </p:clrMapOvr>
  <p:transition spd="slow" advTm="2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4500"/>
                            </p:stCondLst>
                            <p:childTnLst>
                              <p:par>
                                <p:cTn id="9" presetID="10" presetClass="entr" presetSubtype="0" fill="hold" grpId="0" nodeType="afterEffect">
                                  <p:stCondLst>
                                    <p:cond delay="8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8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E9FF4F5-94CB-BA4E-9489-080C0DA8B773}"/>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B1D7D5E-6573-48B5-A40D-B087A0A224CF}"/>
              </a:ext>
            </a:extLst>
          </p:cNvPr>
          <p:cNvSpPr>
            <a:spLocks noGrp="1"/>
          </p:cNvSpPr>
          <p:nvPr>
            <p:ph type="title"/>
          </p:nvPr>
        </p:nvSpPr>
        <p:spPr/>
        <p:txBody>
          <a:bodyPr/>
          <a:lstStyle/>
          <a:p>
            <a:r>
              <a:rPr lang="en-US" dirty="0">
                <a:cs typeface="Calibri Light"/>
              </a:rPr>
              <a:t>Training Result v4.0 “The City”</a:t>
            </a:r>
            <a:endParaRPr lang="en-US" dirty="0"/>
          </a:p>
        </p:txBody>
      </p:sp>
      <p:sp>
        <p:nvSpPr>
          <p:cNvPr id="3" name="Content Placeholder 2">
            <a:extLst>
              <a:ext uri="{FF2B5EF4-FFF2-40B4-BE49-F238E27FC236}">
                <a16:creationId xmlns:a16="http://schemas.microsoft.com/office/drawing/2014/main" id="{5736125F-6656-462A-8219-F8F6DCDFA2C6}"/>
              </a:ext>
            </a:extLst>
          </p:cNvPr>
          <p:cNvSpPr>
            <a:spLocks noGrp="1"/>
          </p:cNvSpPr>
          <p:nvPr>
            <p:ph idx="1"/>
          </p:nvPr>
        </p:nvSpPr>
        <p:spPr>
          <a:xfrm>
            <a:off x="838200" y="1534510"/>
            <a:ext cx="5781799" cy="4357850"/>
          </a:xfrm>
        </p:spPr>
        <p:txBody>
          <a:bodyPr vert="horz" lIns="91440" tIns="45720" rIns="91440" bIns="45720" rtlCol="0" anchor="t">
            <a:normAutofit/>
          </a:bodyPr>
          <a:lstStyle/>
          <a:p>
            <a:r>
              <a:rPr lang="en-US" dirty="0">
                <a:cs typeface="Calibri"/>
              </a:rPr>
              <a:t>RGB image training</a:t>
            </a:r>
          </a:p>
          <a:p>
            <a:r>
              <a:rPr lang="en-US" dirty="0">
                <a:cs typeface="Calibri"/>
              </a:rPr>
              <a:t>Different Lambda (generator L1Loss ratio) values</a:t>
            </a:r>
          </a:p>
          <a:p>
            <a:r>
              <a:rPr lang="en-US" dirty="0">
                <a:cs typeface="Calibri"/>
              </a:rPr>
              <a:t>Hyper-parameters tuning</a:t>
            </a:r>
          </a:p>
          <a:p>
            <a:r>
              <a:rPr lang="en-US" dirty="0">
                <a:cs typeface="Calibri"/>
              </a:rPr>
              <a:t>1000 epochs with early stopping</a:t>
            </a:r>
          </a:p>
          <a:p>
            <a:endParaRPr lang="en-US">
              <a:cs typeface="Calibri"/>
            </a:endParaRPr>
          </a:p>
        </p:txBody>
      </p:sp>
      <p:pic>
        <p:nvPicPr>
          <p:cNvPr id="6" name="Picture 7" descr="A screenshot of a cell phone&#10;&#10;Description generated with high confidence">
            <a:extLst>
              <a:ext uri="{FF2B5EF4-FFF2-40B4-BE49-F238E27FC236}">
                <a16:creationId xmlns:a16="http://schemas.microsoft.com/office/drawing/2014/main" id="{272D6830-BFB0-4927-A043-08E2CF072F8B}"/>
              </a:ext>
            </a:extLst>
          </p:cNvPr>
          <p:cNvPicPr>
            <a:picLocks noChangeAspect="1"/>
          </p:cNvPicPr>
          <p:nvPr/>
        </p:nvPicPr>
        <p:blipFill>
          <a:blip r:embed="rId2"/>
          <a:stretch>
            <a:fillRect/>
          </a:stretch>
        </p:blipFill>
        <p:spPr>
          <a:xfrm>
            <a:off x="105590" y="3902717"/>
            <a:ext cx="6846982" cy="2561303"/>
          </a:xfrm>
          <a:prstGeom prst="rect">
            <a:avLst/>
          </a:prstGeom>
        </p:spPr>
      </p:pic>
      <p:sp>
        <p:nvSpPr>
          <p:cNvPr id="7" name="TextBox 6">
            <a:extLst>
              <a:ext uri="{FF2B5EF4-FFF2-40B4-BE49-F238E27FC236}">
                <a16:creationId xmlns:a16="http://schemas.microsoft.com/office/drawing/2014/main" id="{820158A6-156F-4B81-9E85-F72719FF6A07}"/>
              </a:ext>
            </a:extLst>
          </p:cNvPr>
          <p:cNvSpPr txBox="1"/>
          <p:nvPr/>
        </p:nvSpPr>
        <p:spPr>
          <a:xfrm>
            <a:off x="1661099" y="6202495"/>
            <a:ext cx="1154072"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Dropout </a:t>
            </a:r>
            <a:endParaRPr lang="en-US" dirty="0"/>
          </a:p>
          <a:p>
            <a:r>
              <a:rPr lang="en-US" dirty="0">
                <a:solidFill>
                  <a:srgbClr val="FF0000"/>
                </a:solidFill>
                <a:cs typeface="Calibri"/>
              </a:rPr>
              <a:t>Lambda</a:t>
            </a:r>
            <a:endParaRPr lang="en-US" dirty="0"/>
          </a:p>
        </p:txBody>
      </p:sp>
      <p:sp>
        <p:nvSpPr>
          <p:cNvPr id="9" name="TextBox 8">
            <a:extLst>
              <a:ext uri="{FF2B5EF4-FFF2-40B4-BE49-F238E27FC236}">
                <a16:creationId xmlns:a16="http://schemas.microsoft.com/office/drawing/2014/main" id="{7640699F-05B4-417B-8901-8E8124E9070F}"/>
              </a:ext>
            </a:extLst>
          </p:cNvPr>
          <p:cNvSpPr txBox="1"/>
          <p:nvPr/>
        </p:nvSpPr>
        <p:spPr>
          <a:xfrm>
            <a:off x="1740665" y="515589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U-Net</a:t>
            </a:r>
            <a:endParaRPr lang="en-US"/>
          </a:p>
        </p:txBody>
      </p:sp>
      <p:sp>
        <p:nvSpPr>
          <p:cNvPr id="11" name="TextBox 10">
            <a:extLst>
              <a:ext uri="{FF2B5EF4-FFF2-40B4-BE49-F238E27FC236}">
                <a16:creationId xmlns:a16="http://schemas.microsoft.com/office/drawing/2014/main" id="{EF0BF323-BEA6-4962-B480-EA57BC28CD7C}"/>
              </a:ext>
            </a:extLst>
          </p:cNvPr>
          <p:cNvSpPr txBox="1"/>
          <p:nvPr/>
        </p:nvSpPr>
        <p:spPr>
          <a:xfrm>
            <a:off x="4237823" y="452242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PatchGAN</a:t>
            </a:r>
          </a:p>
        </p:txBody>
      </p:sp>
      <p:sp>
        <p:nvSpPr>
          <p:cNvPr id="14" name="TextBox 13">
            <a:extLst>
              <a:ext uri="{FF2B5EF4-FFF2-40B4-BE49-F238E27FC236}">
                <a16:creationId xmlns:a16="http://schemas.microsoft.com/office/drawing/2014/main" id="{4B3ED36A-87EC-4409-8586-0D9873D66477}"/>
              </a:ext>
            </a:extLst>
          </p:cNvPr>
          <p:cNvSpPr txBox="1"/>
          <p:nvPr/>
        </p:nvSpPr>
        <p:spPr>
          <a:xfrm>
            <a:off x="106496" y="497227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gPb</a:t>
            </a:r>
            <a:r>
              <a:rPr lang="en-US"/>
              <a:t> Boundary</a:t>
            </a:r>
          </a:p>
        </p:txBody>
      </p:sp>
      <p:pic>
        <p:nvPicPr>
          <p:cNvPr id="12" name="Picture 14" descr="A tall building in a city&#10;&#10;Description generated with very high confidence">
            <a:extLst>
              <a:ext uri="{FF2B5EF4-FFF2-40B4-BE49-F238E27FC236}">
                <a16:creationId xmlns:a16="http://schemas.microsoft.com/office/drawing/2014/main" id="{3CFC655E-18CC-42AB-87D3-8BC9321AC564}"/>
              </a:ext>
            </a:extLst>
          </p:cNvPr>
          <p:cNvPicPr>
            <a:picLocks noChangeAspect="1"/>
          </p:cNvPicPr>
          <p:nvPr/>
        </p:nvPicPr>
        <p:blipFill>
          <a:blip r:embed="rId3"/>
          <a:stretch>
            <a:fillRect/>
          </a:stretch>
        </p:blipFill>
        <p:spPr>
          <a:xfrm>
            <a:off x="7029506" y="1530427"/>
            <a:ext cx="4899178" cy="4871291"/>
          </a:xfrm>
          <a:prstGeom prst="rect">
            <a:avLst/>
          </a:prstGeom>
        </p:spPr>
      </p:pic>
      <p:sp>
        <p:nvSpPr>
          <p:cNvPr id="10" name="TextBox 9">
            <a:extLst>
              <a:ext uri="{FF2B5EF4-FFF2-40B4-BE49-F238E27FC236}">
                <a16:creationId xmlns:a16="http://schemas.microsoft.com/office/drawing/2014/main" id="{CCC9C405-3C39-D841-90B4-832B7BDEB0D1}"/>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967212459"/>
      </p:ext>
    </p:extLst>
  </p:cSld>
  <p:clrMapOvr>
    <a:masterClrMapping/>
  </p:clrMapOvr>
  <p:transition spd="slow" advTm="17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2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B432347-4FB6-CC47-816C-1489148D5C42}"/>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F74BA0-4D3A-43D2-B0FE-4F1DD9957E2B}"/>
              </a:ext>
            </a:extLst>
          </p:cNvPr>
          <p:cNvSpPr>
            <a:spLocks noGrp="1"/>
          </p:cNvSpPr>
          <p:nvPr>
            <p:ph type="title"/>
          </p:nvPr>
        </p:nvSpPr>
        <p:spPr>
          <a:xfrm>
            <a:off x="826324" y="-93474"/>
            <a:ext cx="10515600" cy="1325563"/>
          </a:xfrm>
        </p:spPr>
        <p:txBody>
          <a:bodyPr/>
          <a:lstStyle/>
          <a:p>
            <a:r>
              <a:rPr lang="en-US" dirty="0">
                <a:cs typeface="Calibri Light"/>
              </a:rPr>
              <a:t>Different Lambda Values</a:t>
            </a:r>
          </a:p>
        </p:txBody>
      </p:sp>
      <p:pic>
        <p:nvPicPr>
          <p:cNvPr id="12" name="Picture 12" descr="A view of a city&#10;&#10;Description generated with very high confidence">
            <a:extLst>
              <a:ext uri="{FF2B5EF4-FFF2-40B4-BE49-F238E27FC236}">
                <a16:creationId xmlns:a16="http://schemas.microsoft.com/office/drawing/2014/main" id="{4D5A010F-4934-43F7-ACA6-72D2A02291B6}"/>
              </a:ext>
            </a:extLst>
          </p:cNvPr>
          <p:cNvPicPr>
            <a:picLocks noChangeAspect="1"/>
          </p:cNvPicPr>
          <p:nvPr/>
        </p:nvPicPr>
        <p:blipFill>
          <a:blip r:embed="rId2"/>
          <a:stretch>
            <a:fillRect/>
          </a:stretch>
        </p:blipFill>
        <p:spPr>
          <a:xfrm>
            <a:off x="8758352" y="1187096"/>
            <a:ext cx="2713821" cy="2713821"/>
          </a:xfrm>
          <a:prstGeom prst="rect">
            <a:avLst/>
          </a:prstGeom>
        </p:spPr>
      </p:pic>
      <p:pic>
        <p:nvPicPr>
          <p:cNvPr id="15" name="Picture 15" descr="A large city with tall buildings in the background&#10;&#10;Description generated with very high confidence">
            <a:extLst>
              <a:ext uri="{FF2B5EF4-FFF2-40B4-BE49-F238E27FC236}">
                <a16:creationId xmlns:a16="http://schemas.microsoft.com/office/drawing/2014/main" id="{1DEDE090-802A-44D2-955A-72E8F71F89F1}"/>
              </a:ext>
            </a:extLst>
          </p:cNvPr>
          <p:cNvPicPr>
            <a:picLocks noChangeAspect="1"/>
          </p:cNvPicPr>
          <p:nvPr/>
        </p:nvPicPr>
        <p:blipFill>
          <a:blip r:embed="rId3"/>
          <a:stretch>
            <a:fillRect/>
          </a:stretch>
        </p:blipFill>
        <p:spPr>
          <a:xfrm>
            <a:off x="1094342" y="4055124"/>
            <a:ext cx="2658737" cy="2631195"/>
          </a:xfrm>
          <a:prstGeom prst="rect">
            <a:avLst/>
          </a:prstGeom>
        </p:spPr>
      </p:pic>
      <p:pic>
        <p:nvPicPr>
          <p:cNvPr id="11" name="Picture 15" descr="A view of a city with tall buildings in the background&#10;&#10;Description generated with very high confidence">
            <a:extLst>
              <a:ext uri="{FF2B5EF4-FFF2-40B4-BE49-F238E27FC236}">
                <a16:creationId xmlns:a16="http://schemas.microsoft.com/office/drawing/2014/main" id="{4AAADDAA-94B8-49E5-A8A7-0A28563CDD39}"/>
              </a:ext>
            </a:extLst>
          </p:cNvPr>
          <p:cNvPicPr>
            <a:picLocks noChangeAspect="1"/>
          </p:cNvPicPr>
          <p:nvPr/>
        </p:nvPicPr>
        <p:blipFill>
          <a:blip r:embed="rId4"/>
          <a:stretch>
            <a:fillRect/>
          </a:stretch>
        </p:blipFill>
        <p:spPr>
          <a:xfrm>
            <a:off x="1098014" y="1188957"/>
            <a:ext cx="2669755" cy="2726565"/>
          </a:xfrm>
          <a:prstGeom prst="rect">
            <a:avLst/>
          </a:prstGeom>
        </p:spPr>
      </p:pic>
      <p:pic>
        <p:nvPicPr>
          <p:cNvPr id="19" name="Picture 19" descr="A view of a city&#10;&#10;Description generated with very high confidence">
            <a:extLst>
              <a:ext uri="{FF2B5EF4-FFF2-40B4-BE49-F238E27FC236}">
                <a16:creationId xmlns:a16="http://schemas.microsoft.com/office/drawing/2014/main" id="{2FB37D29-5197-4A55-8135-797637282FF6}"/>
              </a:ext>
            </a:extLst>
          </p:cNvPr>
          <p:cNvPicPr>
            <a:picLocks noChangeAspect="1"/>
          </p:cNvPicPr>
          <p:nvPr/>
        </p:nvPicPr>
        <p:blipFill>
          <a:blip r:embed="rId5"/>
          <a:stretch>
            <a:fillRect/>
          </a:stretch>
        </p:blipFill>
        <p:spPr>
          <a:xfrm>
            <a:off x="4931884" y="4055125"/>
            <a:ext cx="2667917" cy="2631195"/>
          </a:xfrm>
          <a:prstGeom prst="rect">
            <a:avLst/>
          </a:prstGeom>
        </p:spPr>
      </p:pic>
      <p:sp>
        <p:nvSpPr>
          <p:cNvPr id="18" name="TextBox 17">
            <a:extLst>
              <a:ext uri="{FF2B5EF4-FFF2-40B4-BE49-F238E27FC236}">
                <a16:creationId xmlns:a16="http://schemas.microsoft.com/office/drawing/2014/main" id="{7B30243A-7275-47C9-AAEF-C0F54F736454}"/>
              </a:ext>
            </a:extLst>
          </p:cNvPr>
          <p:cNvSpPr txBox="1"/>
          <p:nvPr/>
        </p:nvSpPr>
        <p:spPr>
          <a:xfrm>
            <a:off x="262568" y="1355073"/>
            <a:ext cx="70508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λ = 1:</a:t>
            </a:r>
          </a:p>
        </p:txBody>
      </p:sp>
      <p:sp>
        <p:nvSpPr>
          <p:cNvPr id="20" name="TextBox 19">
            <a:extLst>
              <a:ext uri="{FF2B5EF4-FFF2-40B4-BE49-F238E27FC236}">
                <a16:creationId xmlns:a16="http://schemas.microsoft.com/office/drawing/2014/main" id="{5F553FBB-D608-4EE5-AF24-988030892DDB}"/>
              </a:ext>
            </a:extLst>
          </p:cNvPr>
          <p:cNvSpPr txBox="1"/>
          <p:nvPr/>
        </p:nvSpPr>
        <p:spPr>
          <a:xfrm>
            <a:off x="3925676" y="1419337"/>
            <a:ext cx="87951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λ = 10:</a:t>
            </a:r>
          </a:p>
        </p:txBody>
      </p:sp>
      <p:sp>
        <p:nvSpPr>
          <p:cNvPr id="21" name="TextBox 20">
            <a:extLst>
              <a:ext uri="{FF2B5EF4-FFF2-40B4-BE49-F238E27FC236}">
                <a16:creationId xmlns:a16="http://schemas.microsoft.com/office/drawing/2014/main" id="{4902C952-8FEE-4EC1-B2CA-D3BAC272284F}"/>
              </a:ext>
            </a:extLst>
          </p:cNvPr>
          <p:cNvSpPr txBox="1"/>
          <p:nvPr/>
        </p:nvSpPr>
        <p:spPr>
          <a:xfrm>
            <a:off x="7754038" y="1419338"/>
            <a:ext cx="104476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λ = 100:</a:t>
            </a:r>
          </a:p>
        </p:txBody>
      </p:sp>
      <p:pic>
        <p:nvPicPr>
          <p:cNvPr id="7" name="Picture 7" descr="A view of a city&#10;&#10;Description generated with very high confidence">
            <a:extLst>
              <a:ext uri="{FF2B5EF4-FFF2-40B4-BE49-F238E27FC236}">
                <a16:creationId xmlns:a16="http://schemas.microsoft.com/office/drawing/2014/main" id="{53CB0768-8678-4BF6-83EA-3B49B9D2DA73}"/>
              </a:ext>
            </a:extLst>
          </p:cNvPr>
          <p:cNvPicPr>
            <a:picLocks noChangeAspect="1"/>
          </p:cNvPicPr>
          <p:nvPr/>
        </p:nvPicPr>
        <p:blipFill>
          <a:blip r:embed="rId6"/>
          <a:stretch>
            <a:fillRect/>
          </a:stretch>
        </p:blipFill>
        <p:spPr>
          <a:xfrm>
            <a:off x="4931010" y="1183744"/>
            <a:ext cx="2667917" cy="2723202"/>
          </a:xfrm>
          <a:prstGeom prst="rect">
            <a:avLst/>
          </a:prstGeom>
        </p:spPr>
      </p:pic>
      <p:pic>
        <p:nvPicPr>
          <p:cNvPr id="10" name="Picture 10" descr="A picture containing factory, spring, nature, city&#10;&#10;Description generated with high confidence">
            <a:extLst>
              <a:ext uri="{FF2B5EF4-FFF2-40B4-BE49-F238E27FC236}">
                <a16:creationId xmlns:a16="http://schemas.microsoft.com/office/drawing/2014/main" id="{1F95F3E7-66CD-491F-BEE7-36D2A52C5430}"/>
              </a:ext>
            </a:extLst>
          </p:cNvPr>
          <p:cNvPicPr>
            <a:picLocks noChangeAspect="1"/>
          </p:cNvPicPr>
          <p:nvPr/>
        </p:nvPicPr>
        <p:blipFill>
          <a:blip r:embed="rId7"/>
          <a:stretch>
            <a:fillRect/>
          </a:stretch>
        </p:blipFill>
        <p:spPr>
          <a:xfrm>
            <a:off x="8761849" y="4050024"/>
            <a:ext cx="2713821" cy="2622015"/>
          </a:xfrm>
          <a:prstGeom prst="rect">
            <a:avLst/>
          </a:prstGeom>
        </p:spPr>
      </p:pic>
      <p:sp>
        <p:nvSpPr>
          <p:cNvPr id="13" name="TextBox 12">
            <a:extLst>
              <a:ext uri="{FF2B5EF4-FFF2-40B4-BE49-F238E27FC236}">
                <a16:creationId xmlns:a16="http://schemas.microsoft.com/office/drawing/2014/main" id="{A3823E4B-B419-D848-9DF9-D089E38CB10E}"/>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713037794"/>
      </p:ext>
    </p:extLst>
  </p:cSld>
  <p:clrMapOvr>
    <a:masterClrMapping/>
  </p:clrMapOvr>
  <p:transition spd="slow" advTm="24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8EA40-E737-B64A-A292-A266AE27C122}"/>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C020D235-5D9F-B945-8923-1798C37F331E}"/>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pic>
        <p:nvPicPr>
          <p:cNvPr id="10" name="demo">
            <a:hlinkClick r:id="" action="ppaction://media"/>
            <a:extLst>
              <a:ext uri="{FF2B5EF4-FFF2-40B4-BE49-F238E27FC236}">
                <a16:creationId xmlns:a16="http://schemas.microsoft.com/office/drawing/2014/main" id="{8E8F4ABA-2617-0443-B237-B381AADB27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7829" y="0"/>
            <a:ext cx="10972800" cy="6858000"/>
          </a:xfrm>
          <a:prstGeom prst="rect">
            <a:avLst/>
          </a:prstGeom>
        </p:spPr>
      </p:pic>
    </p:spTree>
    <p:extLst>
      <p:ext uri="{BB962C8B-B14F-4D97-AF65-F5344CB8AC3E}">
        <p14:creationId xmlns:p14="http://schemas.microsoft.com/office/powerpoint/2010/main" val="4093375673"/>
      </p:ext>
    </p:extLst>
  </p:cSld>
  <p:clrMapOvr>
    <a:masterClrMapping/>
  </p:clrMapOvr>
  <p:transition spd="slow" advTm="105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1A41FB-6A69-B443-B320-97752CB51663}"/>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C7C4CCAD-98A4-40A0-985B-C1833451EB58}"/>
              </a:ext>
            </a:extLst>
          </p:cNvPr>
          <p:cNvSpPr>
            <a:spLocks noGrp="1"/>
          </p:cNvSpPr>
          <p:nvPr>
            <p:ph type="title"/>
          </p:nvPr>
        </p:nvSpPr>
        <p:spPr/>
        <p:txBody>
          <a:bodyPr/>
          <a:lstStyle/>
          <a:p>
            <a:r>
              <a:rPr lang="en-US">
                <a:cs typeface="Calibri Light"/>
              </a:rPr>
              <a:t>Key Learnings</a:t>
            </a:r>
            <a:endParaRPr lang="en-US"/>
          </a:p>
        </p:txBody>
      </p:sp>
      <p:sp>
        <p:nvSpPr>
          <p:cNvPr id="3" name="Content Placeholder 2">
            <a:extLst>
              <a:ext uri="{FF2B5EF4-FFF2-40B4-BE49-F238E27FC236}">
                <a16:creationId xmlns:a16="http://schemas.microsoft.com/office/drawing/2014/main" id="{18AAA678-07F4-466F-BA39-01549CA309FF}"/>
              </a:ext>
            </a:extLst>
          </p:cNvPr>
          <p:cNvSpPr>
            <a:spLocks noGrp="1"/>
          </p:cNvSpPr>
          <p:nvPr>
            <p:ph idx="1"/>
          </p:nvPr>
        </p:nvSpPr>
        <p:spPr/>
        <p:txBody>
          <a:bodyPr vert="horz" lIns="91440" tIns="45720" rIns="91440" bIns="45720" rtlCol="0" anchor="t">
            <a:normAutofit/>
          </a:bodyPr>
          <a:lstStyle/>
          <a:p>
            <a:r>
              <a:rPr lang="en-US">
                <a:cs typeface="Calibri"/>
              </a:rPr>
              <a:t>Research</a:t>
            </a:r>
          </a:p>
          <a:p>
            <a:endParaRPr lang="en-US">
              <a:cs typeface="Calibri"/>
            </a:endParaRPr>
          </a:p>
          <a:p>
            <a:r>
              <a:rPr lang="en-US">
                <a:cs typeface="Calibri"/>
              </a:rPr>
              <a:t>Planning</a:t>
            </a:r>
          </a:p>
          <a:p>
            <a:endParaRPr lang="en-US">
              <a:cs typeface="Calibri"/>
            </a:endParaRPr>
          </a:p>
          <a:p>
            <a:r>
              <a:rPr lang="en-US">
                <a:cs typeface="Calibri"/>
              </a:rPr>
              <a:t>Computing Resource</a:t>
            </a:r>
          </a:p>
        </p:txBody>
      </p:sp>
      <p:sp>
        <p:nvSpPr>
          <p:cNvPr id="4" name="Right Brace 3">
            <a:extLst>
              <a:ext uri="{FF2B5EF4-FFF2-40B4-BE49-F238E27FC236}">
                <a16:creationId xmlns:a16="http://schemas.microsoft.com/office/drawing/2014/main" id="{799AC80E-3A7B-4A68-BFD4-BB894382424B}"/>
              </a:ext>
            </a:extLst>
          </p:cNvPr>
          <p:cNvSpPr/>
          <p:nvPr/>
        </p:nvSpPr>
        <p:spPr>
          <a:xfrm>
            <a:off x="4919507" y="1771869"/>
            <a:ext cx="853510" cy="2491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00"/>
          </a:p>
        </p:txBody>
      </p:sp>
      <p:sp>
        <p:nvSpPr>
          <p:cNvPr id="5" name="TextBox 4">
            <a:extLst>
              <a:ext uri="{FF2B5EF4-FFF2-40B4-BE49-F238E27FC236}">
                <a16:creationId xmlns:a16="http://schemas.microsoft.com/office/drawing/2014/main" id="{E784CD45-4986-4C04-870D-8613FFF0B67E}"/>
              </a:ext>
            </a:extLst>
          </p:cNvPr>
          <p:cNvSpPr txBox="1"/>
          <p:nvPr/>
        </p:nvSpPr>
        <p:spPr>
          <a:xfrm>
            <a:off x="6564696" y="2716596"/>
            <a:ext cx="261620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Efficiency</a:t>
            </a:r>
            <a:endParaRPr lang="en-US" sz="4000">
              <a:cs typeface="Calibri"/>
            </a:endParaRPr>
          </a:p>
        </p:txBody>
      </p:sp>
      <p:sp>
        <p:nvSpPr>
          <p:cNvPr id="6" name="TextBox 5">
            <a:extLst>
              <a:ext uri="{FF2B5EF4-FFF2-40B4-BE49-F238E27FC236}">
                <a16:creationId xmlns:a16="http://schemas.microsoft.com/office/drawing/2014/main" id="{708ED749-0717-5A43-A975-E17940FC4876}"/>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879375030"/>
      </p:ext>
    </p:extLst>
  </p:cSld>
  <p:clrMapOvr>
    <a:masterClrMapping/>
  </p:clrMapOvr>
  <p:transition spd="slow" advTm="19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CB979A-27DC-1F4B-80EB-2C93106FCEB3}"/>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6549B87-F073-435E-92C2-249ED0C12367}"/>
              </a:ext>
            </a:extLst>
          </p:cNvPr>
          <p:cNvSpPr>
            <a:spLocks noGrp="1"/>
          </p:cNvSpPr>
          <p:nvPr>
            <p:ph type="title"/>
          </p:nvPr>
        </p:nvSpPr>
        <p:spPr/>
        <p:txBody>
          <a:bodyPr>
            <a:normAutofit/>
          </a:bodyPr>
          <a:lstStyle/>
          <a:p>
            <a:pPr algn="ctr"/>
            <a:r>
              <a:rPr lang="en-US" sz="5400" dirty="0">
                <a:cs typeface="Calibri Light"/>
              </a:rPr>
              <a:t>Thank you!</a:t>
            </a:r>
          </a:p>
        </p:txBody>
      </p:sp>
      <p:pic>
        <p:nvPicPr>
          <p:cNvPr id="4" name="Picture 4">
            <a:extLst>
              <a:ext uri="{FF2B5EF4-FFF2-40B4-BE49-F238E27FC236}">
                <a16:creationId xmlns:a16="http://schemas.microsoft.com/office/drawing/2014/main" id="{5116F654-1B2A-41C1-99F8-8302B70051C4}"/>
              </a:ext>
            </a:extLst>
          </p:cNvPr>
          <p:cNvPicPr>
            <a:picLocks noGrp="1" noChangeAspect="1"/>
          </p:cNvPicPr>
          <p:nvPr>
            <p:ph idx="1"/>
          </p:nvPr>
        </p:nvPicPr>
        <p:blipFill>
          <a:blip r:embed="rId2"/>
          <a:stretch>
            <a:fillRect/>
          </a:stretch>
        </p:blipFill>
        <p:spPr>
          <a:xfrm>
            <a:off x="4063455" y="1810346"/>
            <a:ext cx="3776178" cy="3776178"/>
          </a:xfrm>
          <a:prstGeom prst="rect">
            <a:avLst/>
          </a:prstGeom>
        </p:spPr>
      </p:pic>
      <p:sp>
        <p:nvSpPr>
          <p:cNvPr id="3" name="TextBox 2">
            <a:extLst>
              <a:ext uri="{FF2B5EF4-FFF2-40B4-BE49-F238E27FC236}">
                <a16:creationId xmlns:a16="http://schemas.microsoft.com/office/drawing/2014/main" id="{F467B30E-413F-4AE9-AC17-C58BC71C20A9}"/>
              </a:ext>
            </a:extLst>
          </p:cNvPr>
          <p:cNvSpPr txBox="1"/>
          <p:nvPr/>
        </p:nvSpPr>
        <p:spPr>
          <a:xfrm>
            <a:off x="1626584" y="4785522"/>
            <a:ext cx="2698376"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Our favorite image:</a:t>
            </a:r>
            <a:endParaRPr lang="en-US" sz="2000">
              <a:cs typeface="Calibri"/>
            </a:endParaRPr>
          </a:p>
          <a:p>
            <a:r>
              <a:rPr lang="en-US" sz="2000" dirty="0">
                <a:cs typeface="Calibri"/>
              </a:rPr>
              <a:t>"Monet Impressionism" Skyline</a:t>
            </a:r>
            <a:endParaRPr lang="en-US" dirty="0">
              <a:cs typeface="Calibri"/>
            </a:endParaRPr>
          </a:p>
        </p:txBody>
      </p:sp>
      <p:pic>
        <p:nvPicPr>
          <p:cNvPr id="5" name="Picture 5" descr="A close up of a logo&#10;&#10;Description generated with very high confidence">
            <a:extLst>
              <a:ext uri="{FF2B5EF4-FFF2-40B4-BE49-F238E27FC236}">
                <a16:creationId xmlns:a16="http://schemas.microsoft.com/office/drawing/2014/main" id="{C9A01702-28C4-4DF3-9455-7ABDFC9AF884}"/>
              </a:ext>
            </a:extLst>
          </p:cNvPr>
          <p:cNvPicPr>
            <a:picLocks noChangeAspect="1"/>
          </p:cNvPicPr>
          <p:nvPr/>
        </p:nvPicPr>
        <p:blipFill>
          <a:blip r:embed="rId3"/>
          <a:stretch>
            <a:fillRect/>
          </a:stretch>
        </p:blipFill>
        <p:spPr>
          <a:xfrm flipV="1">
            <a:off x="3018390" y="3953465"/>
            <a:ext cx="861291" cy="832980"/>
          </a:xfrm>
          <a:prstGeom prst="rect">
            <a:avLst/>
          </a:prstGeom>
        </p:spPr>
      </p:pic>
      <p:sp>
        <p:nvSpPr>
          <p:cNvPr id="6" name="TextBox 5">
            <a:extLst>
              <a:ext uri="{FF2B5EF4-FFF2-40B4-BE49-F238E27FC236}">
                <a16:creationId xmlns:a16="http://schemas.microsoft.com/office/drawing/2014/main" id="{DB64D8FA-A968-3B41-8807-C1921DB1F725}"/>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26254770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811F10-9FA6-F740-B451-FC0F957736BC}"/>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pic>
        <p:nvPicPr>
          <p:cNvPr id="6" name="Picture 6" descr="A picture containing screenshot&#10;&#10;Description generated with very high confidence">
            <a:extLst>
              <a:ext uri="{FF2B5EF4-FFF2-40B4-BE49-F238E27FC236}">
                <a16:creationId xmlns:a16="http://schemas.microsoft.com/office/drawing/2014/main" id="{08E441F7-A823-4A4E-B165-7DD665961B52}"/>
              </a:ext>
            </a:extLst>
          </p:cNvPr>
          <p:cNvPicPr>
            <a:picLocks noChangeAspect="1"/>
          </p:cNvPicPr>
          <p:nvPr/>
        </p:nvPicPr>
        <p:blipFill>
          <a:blip r:embed="rId2"/>
          <a:stretch>
            <a:fillRect/>
          </a:stretch>
        </p:blipFill>
        <p:spPr>
          <a:xfrm>
            <a:off x="979422" y="2196935"/>
            <a:ext cx="9492173" cy="3419086"/>
          </a:xfrm>
          <a:prstGeom prst="rect">
            <a:avLst/>
          </a:prstGeom>
        </p:spPr>
      </p:pic>
      <p:sp>
        <p:nvSpPr>
          <p:cNvPr id="2" name="Title 1">
            <a:extLst>
              <a:ext uri="{FF2B5EF4-FFF2-40B4-BE49-F238E27FC236}">
                <a16:creationId xmlns:a16="http://schemas.microsoft.com/office/drawing/2014/main" id="{C1171852-CA55-444B-8C74-FBB289241F39}"/>
              </a:ext>
            </a:extLst>
          </p:cNvPr>
          <p:cNvSpPr>
            <a:spLocks noGrp="1"/>
          </p:cNvSpPr>
          <p:nvPr>
            <p:ph type="title"/>
          </p:nvPr>
        </p:nvSpPr>
        <p:spPr/>
        <p:txBody>
          <a:bodyPr/>
          <a:lstStyle/>
          <a:p>
            <a:r>
              <a:rPr lang="en-US">
                <a:cs typeface="Calibri Light"/>
              </a:rPr>
              <a:t>Overall Software Structure</a:t>
            </a:r>
          </a:p>
        </p:txBody>
      </p:sp>
      <p:sp>
        <p:nvSpPr>
          <p:cNvPr id="4" name="TextBox 3">
            <a:extLst>
              <a:ext uri="{FF2B5EF4-FFF2-40B4-BE49-F238E27FC236}">
                <a16:creationId xmlns:a16="http://schemas.microsoft.com/office/drawing/2014/main" id="{EB8BCB90-F6E4-0F47-AA2E-B8FBE2155BB4}"/>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23187576"/>
      </p:ext>
    </p:extLst>
  </p:cSld>
  <p:clrMapOvr>
    <a:masterClrMapping/>
  </p:clrMapOvr>
  <p:transition spd="slow" advTm="22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EB60-F374-4949-A670-D22E7797457C}"/>
              </a:ext>
            </a:extLst>
          </p:cNvPr>
          <p:cNvSpPr>
            <a:spLocks noGrp="1"/>
          </p:cNvSpPr>
          <p:nvPr>
            <p:ph type="title"/>
          </p:nvPr>
        </p:nvSpPr>
        <p:spPr/>
        <p:txBody>
          <a:bodyPr/>
          <a:lstStyle/>
          <a:p>
            <a:r>
              <a:rPr lang="en-US">
                <a:cs typeface="Calibri Light"/>
              </a:rPr>
              <a:t>Data Collection</a:t>
            </a:r>
            <a:endParaRPr lang="en-US"/>
          </a:p>
        </p:txBody>
      </p:sp>
      <p:sp>
        <p:nvSpPr>
          <p:cNvPr id="3" name="Content Placeholder 2">
            <a:extLst>
              <a:ext uri="{FF2B5EF4-FFF2-40B4-BE49-F238E27FC236}">
                <a16:creationId xmlns:a16="http://schemas.microsoft.com/office/drawing/2014/main" id="{4503D36D-0AE2-4B44-B681-AE92E5818D25}"/>
              </a:ext>
            </a:extLst>
          </p:cNvPr>
          <p:cNvSpPr>
            <a:spLocks noGrp="1"/>
          </p:cNvSpPr>
          <p:nvPr>
            <p:ph sz="half" idx="1"/>
          </p:nvPr>
        </p:nvSpPr>
        <p:spPr/>
        <p:txBody>
          <a:bodyPr vert="horz" lIns="91440" tIns="45720" rIns="91440" bIns="45720" rtlCol="0" anchor="t">
            <a:normAutofit/>
          </a:bodyPr>
          <a:lstStyle/>
          <a:p>
            <a:r>
              <a:rPr lang="en">
                <a:cs typeface="Calibri"/>
              </a:rPr>
              <a:t>Lighting</a:t>
            </a:r>
          </a:p>
          <a:p>
            <a:endParaRPr lang="en">
              <a:cs typeface="Calibri"/>
            </a:endParaRPr>
          </a:p>
          <a:p>
            <a:r>
              <a:rPr lang="en">
                <a:cs typeface="Calibri"/>
              </a:rPr>
              <a:t>Perspective</a:t>
            </a:r>
          </a:p>
          <a:p>
            <a:pPr marL="0" indent="0">
              <a:buNone/>
            </a:pPr>
            <a:endParaRPr lang="en">
              <a:cs typeface="Calibri"/>
            </a:endParaRPr>
          </a:p>
          <a:p>
            <a:endParaRPr lang="en">
              <a:cs typeface="Calibri"/>
            </a:endParaRPr>
          </a:p>
          <a:p>
            <a:endParaRPr lang="en-US">
              <a:cs typeface="Calibri"/>
            </a:endParaRPr>
          </a:p>
          <a:p>
            <a:endParaRPr lang="en-US">
              <a:cs typeface="Calibri"/>
            </a:endParaRPr>
          </a:p>
        </p:txBody>
      </p:sp>
      <p:pic>
        <p:nvPicPr>
          <p:cNvPr id="4" name="Picture 5">
            <a:extLst>
              <a:ext uri="{FF2B5EF4-FFF2-40B4-BE49-F238E27FC236}">
                <a16:creationId xmlns:a16="http://schemas.microsoft.com/office/drawing/2014/main" id="{50183DAE-0C0D-42EF-9E94-1ADD9F0A2C1D}"/>
              </a:ext>
            </a:extLst>
          </p:cNvPr>
          <p:cNvPicPr>
            <a:picLocks noChangeAspect="1"/>
          </p:cNvPicPr>
          <p:nvPr/>
        </p:nvPicPr>
        <p:blipFill>
          <a:blip r:embed="rId2"/>
          <a:stretch>
            <a:fillRect/>
          </a:stretch>
        </p:blipFill>
        <p:spPr>
          <a:xfrm>
            <a:off x="4242405" y="1924125"/>
            <a:ext cx="5733142" cy="3505653"/>
          </a:xfrm>
          <a:prstGeom prst="rect">
            <a:avLst/>
          </a:prstGeom>
        </p:spPr>
      </p:pic>
      <p:sp>
        <p:nvSpPr>
          <p:cNvPr id="5" name="TextBox 4">
            <a:extLst>
              <a:ext uri="{FF2B5EF4-FFF2-40B4-BE49-F238E27FC236}">
                <a16:creationId xmlns:a16="http://schemas.microsoft.com/office/drawing/2014/main" id="{3DA206D8-E013-4FE1-9AF0-218CADD7EE32}"/>
              </a:ext>
            </a:extLst>
          </p:cNvPr>
          <p:cNvSpPr txBox="1"/>
          <p:nvPr/>
        </p:nvSpPr>
        <p:spPr>
          <a:xfrm>
            <a:off x="5740400" y="5524500"/>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Unqualified Image</a:t>
            </a:r>
            <a:endParaRPr lang="en-US" sz="2000"/>
          </a:p>
        </p:txBody>
      </p:sp>
      <p:sp>
        <p:nvSpPr>
          <p:cNvPr id="6" name="TextBox 5">
            <a:extLst>
              <a:ext uri="{FF2B5EF4-FFF2-40B4-BE49-F238E27FC236}">
                <a16:creationId xmlns:a16="http://schemas.microsoft.com/office/drawing/2014/main" id="{181B64DA-7ACE-7742-9C64-FA5BA9A33E0B}"/>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6AF1B83C-3403-DA4E-887D-EBF957F07F0F}"/>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09710651"/>
      </p:ext>
    </p:extLst>
  </p:cSld>
  <p:clrMapOvr>
    <a:masterClrMapping/>
  </p:clrMapOvr>
  <p:transition spd="slow" advTm="19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54B8-8F93-49DE-AB81-BFAD3BDCAFA7}"/>
              </a:ext>
            </a:extLst>
          </p:cNvPr>
          <p:cNvSpPr>
            <a:spLocks noGrp="1"/>
          </p:cNvSpPr>
          <p:nvPr>
            <p:ph type="title"/>
          </p:nvPr>
        </p:nvSpPr>
        <p:spPr/>
        <p:txBody>
          <a:bodyPr/>
          <a:lstStyle/>
          <a:p>
            <a:r>
              <a:rPr lang="en-US">
                <a:cs typeface="Calibri Light"/>
              </a:rPr>
              <a:t>Data Cleaning</a:t>
            </a:r>
            <a:endParaRPr lang="en-US"/>
          </a:p>
        </p:txBody>
      </p:sp>
      <p:sp>
        <p:nvSpPr>
          <p:cNvPr id="3" name="Content Placeholder 2">
            <a:extLst>
              <a:ext uri="{FF2B5EF4-FFF2-40B4-BE49-F238E27FC236}">
                <a16:creationId xmlns:a16="http://schemas.microsoft.com/office/drawing/2014/main" id="{0C6419EB-E14C-43B3-8177-269ACC17AED2}"/>
              </a:ext>
            </a:extLst>
          </p:cNvPr>
          <p:cNvSpPr>
            <a:spLocks noGrp="1"/>
          </p:cNvSpPr>
          <p:nvPr>
            <p:ph sz="half" idx="1"/>
          </p:nvPr>
        </p:nvSpPr>
        <p:spPr/>
        <p:txBody>
          <a:bodyPr vert="horz" lIns="91440" tIns="45720" rIns="91440" bIns="45720" rtlCol="0" anchor="t">
            <a:normAutofit/>
          </a:bodyPr>
          <a:lstStyle/>
          <a:p>
            <a:r>
              <a:rPr lang="en-US">
                <a:cs typeface="Calibri"/>
              </a:rPr>
              <a:t>Data augmentation</a:t>
            </a:r>
          </a:p>
          <a:p>
            <a:endParaRPr lang="en-US">
              <a:cs typeface="Calibri"/>
            </a:endParaRPr>
          </a:p>
          <a:p>
            <a:r>
              <a:rPr lang="en-US">
                <a:cs typeface="Calibri"/>
              </a:rPr>
              <a:t>Obtaining building boundaries</a:t>
            </a:r>
          </a:p>
        </p:txBody>
      </p:sp>
      <p:sp>
        <p:nvSpPr>
          <p:cNvPr id="4" name="TextBox 3">
            <a:extLst>
              <a:ext uri="{FF2B5EF4-FFF2-40B4-BE49-F238E27FC236}">
                <a16:creationId xmlns:a16="http://schemas.microsoft.com/office/drawing/2014/main" id="{7C58B0AF-307F-C54D-A28F-C81EB2EA6526}"/>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00670309-E369-8444-8A40-0882F11BE4FF}"/>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661190457"/>
      </p:ext>
    </p:extLst>
  </p:cSld>
  <p:clrMapOvr>
    <a:masterClrMapping/>
  </p:clrMapOvr>
  <p:transition spd="slow" advTm="5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54B8-8F93-49DE-AB81-BFAD3BDCAFA7}"/>
              </a:ext>
            </a:extLst>
          </p:cNvPr>
          <p:cNvSpPr>
            <a:spLocks noGrp="1"/>
          </p:cNvSpPr>
          <p:nvPr>
            <p:ph type="title"/>
          </p:nvPr>
        </p:nvSpPr>
        <p:spPr/>
        <p:txBody>
          <a:bodyPr/>
          <a:lstStyle/>
          <a:p>
            <a:r>
              <a:rPr lang="en-US">
                <a:cs typeface="Calibri Light"/>
              </a:rPr>
              <a:t>Data Cleaning</a:t>
            </a:r>
            <a:endParaRPr lang="en-US"/>
          </a:p>
        </p:txBody>
      </p:sp>
      <p:sp>
        <p:nvSpPr>
          <p:cNvPr id="6" name="TextBox 5">
            <a:extLst>
              <a:ext uri="{FF2B5EF4-FFF2-40B4-BE49-F238E27FC236}">
                <a16:creationId xmlns:a16="http://schemas.microsoft.com/office/drawing/2014/main" id="{5642EBE7-A984-458E-B8AB-65F305939250}"/>
              </a:ext>
            </a:extLst>
          </p:cNvPr>
          <p:cNvSpPr txBox="1"/>
          <p:nvPr/>
        </p:nvSpPr>
        <p:spPr>
          <a:xfrm>
            <a:off x="653887" y="6378657"/>
            <a:ext cx="6689969" cy="7848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https://www2.eecs.berkeley.edu/Research/Projects/CS/vision/grouping/papers/amfm_pami2010.pdf</a:t>
            </a:r>
            <a:r>
              <a:rPr lang="en-US" sz="1200" dirty="0"/>
              <a:t> </a:t>
            </a:r>
            <a:endParaRPr lang="en-US" sz="1200" dirty="0">
              <a:cs typeface="Calibri"/>
            </a:endParaRPr>
          </a:p>
          <a:p>
            <a:endParaRPr lang="en-US" sz="1500">
              <a:cs typeface="Calibri"/>
            </a:endParaRPr>
          </a:p>
          <a:p>
            <a:pPr algn="l"/>
            <a:endParaRPr lang="en-US"/>
          </a:p>
        </p:txBody>
      </p:sp>
      <p:pic>
        <p:nvPicPr>
          <p:cNvPr id="8" name="Picture 17" descr="A large skyscraper in a city&#10;&#10;Description generated with very high confidence">
            <a:extLst>
              <a:ext uri="{FF2B5EF4-FFF2-40B4-BE49-F238E27FC236}">
                <a16:creationId xmlns:a16="http://schemas.microsoft.com/office/drawing/2014/main" id="{F4E40D31-3B96-4DBE-87C2-B7F65BC4C59D}"/>
              </a:ext>
            </a:extLst>
          </p:cNvPr>
          <p:cNvPicPr>
            <a:picLocks noChangeAspect="1"/>
          </p:cNvPicPr>
          <p:nvPr/>
        </p:nvPicPr>
        <p:blipFill>
          <a:blip r:embed="rId4"/>
          <a:stretch>
            <a:fillRect/>
          </a:stretch>
        </p:blipFill>
        <p:spPr>
          <a:xfrm>
            <a:off x="2215298" y="2681389"/>
            <a:ext cx="7766088" cy="2244057"/>
          </a:xfrm>
          <a:prstGeom prst="rect">
            <a:avLst/>
          </a:prstGeom>
        </p:spPr>
      </p:pic>
      <p:sp>
        <p:nvSpPr>
          <p:cNvPr id="5" name="TextBox 4">
            <a:extLst>
              <a:ext uri="{FF2B5EF4-FFF2-40B4-BE49-F238E27FC236}">
                <a16:creationId xmlns:a16="http://schemas.microsoft.com/office/drawing/2014/main" id="{4EF18AD1-714F-E443-9CE2-5951363C38F5}"/>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28D7E2C7-3A82-8749-9377-038584FB0AC5}"/>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86674311"/>
      </p:ext>
    </p:extLst>
  </p:cSld>
  <p:clrMapOvr>
    <a:masterClrMapping/>
  </p:clrMapOvr>
  <p:transition spd="slow" advTm="6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54B8-8F93-49DE-AB81-BFAD3BDCAFA7}"/>
              </a:ext>
            </a:extLst>
          </p:cNvPr>
          <p:cNvSpPr>
            <a:spLocks noGrp="1"/>
          </p:cNvSpPr>
          <p:nvPr>
            <p:ph type="title"/>
          </p:nvPr>
        </p:nvSpPr>
        <p:spPr/>
        <p:txBody>
          <a:bodyPr/>
          <a:lstStyle/>
          <a:p>
            <a:r>
              <a:rPr lang="en-US">
                <a:cs typeface="Calibri Light"/>
              </a:rPr>
              <a:t>Data Cleaning</a:t>
            </a:r>
            <a:endParaRPr lang="en-US"/>
          </a:p>
        </p:txBody>
      </p:sp>
      <p:sp>
        <p:nvSpPr>
          <p:cNvPr id="3" name="Content Placeholder 2">
            <a:extLst>
              <a:ext uri="{FF2B5EF4-FFF2-40B4-BE49-F238E27FC236}">
                <a16:creationId xmlns:a16="http://schemas.microsoft.com/office/drawing/2014/main" id="{92D56A46-B5E7-4E3C-9D83-3B229D1B64AE}"/>
              </a:ext>
            </a:extLst>
          </p:cNvPr>
          <p:cNvSpPr>
            <a:spLocks noGrp="1"/>
          </p:cNvSpPr>
          <p:nvPr>
            <p:ph idx="1"/>
          </p:nvPr>
        </p:nvSpPr>
        <p:spPr>
          <a:xfrm>
            <a:off x="838200" y="1825625"/>
            <a:ext cx="3403602" cy="4351338"/>
          </a:xfrm>
        </p:spPr>
        <p:txBody>
          <a:bodyPr vert="horz" lIns="91440" tIns="45720" rIns="91440" bIns="45720" rtlCol="0" anchor="t">
            <a:normAutofit/>
          </a:bodyPr>
          <a:lstStyle/>
          <a:p>
            <a:r>
              <a:rPr lang="en-US">
                <a:cs typeface="Calibri"/>
              </a:rPr>
              <a:t>Crop</a:t>
            </a:r>
          </a:p>
          <a:p>
            <a:endParaRPr lang="en-US">
              <a:cs typeface="Calibri"/>
            </a:endParaRPr>
          </a:p>
        </p:txBody>
      </p:sp>
      <p:pic>
        <p:nvPicPr>
          <p:cNvPr id="12" name="Picture 22" descr="A large city with tall buildings in the background&#10;&#10;Description generated with very high confidence">
            <a:extLst>
              <a:ext uri="{FF2B5EF4-FFF2-40B4-BE49-F238E27FC236}">
                <a16:creationId xmlns:a16="http://schemas.microsoft.com/office/drawing/2014/main" id="{1337F1B4-AC1F-4411-842A-5DF016AB2914}"/>
              </a:ext>
            </a:extLst>
          </p:cNvPr>
          <p:cNvPicPr>
            <a:picLocks noChangeAspect="1"/>
          </p:cNvPicPr>
          <p:nvPr/>
        </p:nvPicPr>
        <p:blipFill>
          <a:blip r:embed="rId2"/>
          <a:stretch>
            <a:fillRect/>
          </a:stretch>
        </p:blipFill>
        <p:spPr>
          <a:xfrm>
            <a:off x="3882314" y="2682807"/>
            <a:ext cx="2217584" cy="2223882"/>
          </a:xfrm>
          <a:prstGeom prst="rect">
            <a:avLst/>
          </a:prstGeom>
        </p:spPr>
      </p:pic>
      <p:pic>
        <p:nvPicPr>
          <p:cNvPr id="14" name="Picture 24" descr="A large skyscraper in a city&#10;&#10;Description generated with very high confidence">
            <a:extLst>
              <a:ext uri="{FF2B5EF4-FFF2-40B4-BE49-F238E27FC236}">
                <a16:creationId xmlns:a16="http://schemas.microsoft.com/office/drawing/2014/main" id="{853832E1-D4E4-43D3-9D51-50561A792D6D}"/>
              </a:ext>
            </a:extLst>
          </p:cNvPr>
          <p:cNvPicPr>
            <a:picLocks noChangeAspect="1"/>
          </p:cNvPicPr>
          <p:nvPr/>
        </p:nvPicPr>
        <p:blipFill>
          <a:blip r:embed="rId3"/>
          <a:stretch>
            <a:fillRect/>
          </a:stretch>
        </p:blipFill>
        <p:spPr>
          <a:xfrm>
            <a:off x="6186236" y="2682807"/>
            <a:ext cx="2159846" cy="2217585"/>
          </a:xfrm>
          <a:prstGeom prst="rect">
            <a:avLst/>
          </a:prstGeom>
        </p:spPr>
      </p:pic>
      <p:pic>
        <p:nvPicPr>
          <p:cNvPr id="16" name="Picture 26" descr="A large body of water with a city in the background&#10;&#10;Description generated with very high confidence">
            <a:extLst>
              <a:ext uri="{FF2B5EF4-FFF2-40B4-BE49-F238E27FC236}">
                <a16:creationId xmlns:a16="http://schemas.microsoft.com/office/drawing/2014/main" id="{01668146-EC76-4B53-A943-827703E443E4}"/>
              </a:ext>
            </a:extLst>
          </p:cNvPr>
          <p:cNvPicPr>
            <a:picLocks noChangeAspect="1"/>
          </p:cNvPicPr>
          <p:nvPr/>
        </p:nvPicPr>
        <p:blipFill>
          <a:blip r:embed="rId4"/>
          <a:stretch>
            <a:fillRect/>
          </a:stretch>
        </p:blipFill>
        <p:spPr>
          <a:xfrm>
            <a:off x="8415786" y="2682807"/>
            <a:ext cx="2204209" cy="2223882"/>
          </a:xfrm>
          <a:prstGeom prst="rect">
            <a:avLst/>
          </a:prstGeom>
        </p:spPr>
      </p:pic>
      <p:sp>
        <p:nvSpPr>
          <p:cNvPr id="4" name="TextBox 3">
            <a:extLst>
              <a:ext uri="{FF2B5EF4-FFF2-40B4-BE49-F238E27FC236}">
                <a16:creationId xmlns:a16="http://schemas.microsoft.com/office/drawing/2014/main" id="{C346C0B2-EAA4-4030-922D-C73CCCC82BE6}"/>
              </a:ext>
            </a:extLst>
          </p:cNvPr>
          <p:cNvSpPr txBox="1"/>
          <p:nvPr/>
        </p:nvSpPr>
        <p:spPr>
          <a:xfrm>
            <a:off x="653887" y="6378657"/>
            <a:ext cx="6689969" cy="7848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5"/>
              </a:rPr>
              <a:t>https://www2.eecs.berkeley.edu/Research/Projects/CS/vision/grouping/papers/amfm_pami2010.pdf</a:t>
            </a:r>
            <a:r>
              <a:rPr lang="en-US" sz="1200" dirty="0"/>
              <a:t> </a:t>
            </a:r>
            <a:endParaRPr lang="en-US" sz="1200" dirty="0">
              <a:cs typeface="Calibri"/>
            </a:endParaRPr>
          </a:p>
          <a:p>
            <a:endParaRPr lang="en-US" sz="1500">
              <a:cs typeface="Calibri"/>
            </a:endParaRPr>
          </a:p>
          <a:p>
            <a:pPr algn="l"/>
            <a:endParaRPr lang="en-US"/>
          </a:p>
        </p:txBody>
      </p:sp>
      <p:sp>
        <p:nvSpPr>
          <p:cNvPr id="9" name="TextBox 8">
            <a:extLst>
              <a:ext uri="{FF2B5EF4-FFF2-40B4-BE49-F238E27FC236}">
                <a16:creationId xmlns:a16="http://schemas.microsoft.com/office/drawing/2014/main" id="{99E579E0-9834-3D4A-A55F-07614231EDB8}"/>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FE62B1E2-62E0-D242-8731-D7A8E33558EC}"/>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pic>
        <p:nvPicPr>
          <p:cNvPr id="10" name="Picture 19" descr="A large city with tall buildings in the background&#10;&#10;Description generated with very high confidence">
            <a:extLst>
              <a:ext uri="{FF2B5EF4-FFF2-40B4-BE49-F238E27FC236}">
                <a16:creationId xmlns:a16="http://schemas.microsoft.com/office/drawing/2014/main" id="{433B3742-F6DA-4B2C-88EB-D2CC4F4262CF}"/>
              </a:ext>
            </a:extLst>
          </p:cNvPr>
          <p:cNvPicPr>
            <a:picLocks noChangeAspect="1"/>
          </p:cNvPicPr>
          <p:nvPr/>
        </p:nvPicPr>
        <p:blipFill>
          <a:blip r:embed="rId6"/>
          <a:stretch>
            <a:fillRect/>
          </a:stretch>
        </p:blipFill>
        <p:spPr>
          <a:xfrm>
            <a:off x="1617487" y="2688855"/>
            <a:ext cx="2185817" cy="2217585"/>
          </a:xfrm>
          <a:prstGeom prst="rect">
            <a:avLst/>
          </a:prstGeom>
        </p:spPr>
      </p:pic>
    </p:spTree>
    <p:extLst>
      <p:ext uri="{BB962C8B-B14F-4D97-AF65-F5344CB8AC3E}">
        <p14:creationId xmlns:p14="http://schemas.microsoft.com/office/powerpoint/2010/main" val="224115474"/>
      </p:ext>
    </p:extLst>
  </p:cSld>
  <p:clrMapOvr>
    <a:masterClrMapping/>
  </p:clrMapOvr>
  <p:transition spd="slow" advTm="4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54B8-8F93-49DE-AB81-BFAD3BDCAFA7}"/>
              </a:ext>
            </a:extLst>
          </p:cNvPr>
          <p:cNvSpPr>
            <a:spLocks noGrp="1"/>
          </p:cNvSpPr>
          <p:nvPr>
            <p:ph type="title"/>
          </p:nvPr>
        </p:nvSpPr>
        <p:spPr/>
        <p:txBody>
          <a:bodyPr/>
          <a:lstStyle/>
          <a:p>
            <a:r>
              <a:rPr lang="en-US">
                <a:cs typeface="Calibri Light"/>
              </a:rPr>
              <a:t>Data Cleaning</a:t>
            </a:r>
            <a:endParaRPr lang="en-US"/>
          </a:p>
        </p:txBody>
      </p:sp>
      <p:sp>
        <p:nvSpPr>
          <p:cNvPr id="3" name="Content Placeholder 2">
            <a:extLst>
              <a:ext uri="{FF2B5EF4-FFF2-40B4-BE49-F238E27FC236}">
                <a16:creationId xmlns:a16="http://schemas.microsoft.com/office/drawing/2014/main" id="{92D56A46-B5E7-4E3C-9D83-3B229D1B64AE}"/>
              </a:ext>
            </a:extLst>
          </p:cNvPr>
          <p:cNvSpPr>
            <a:spLocks noGrp="1"/>
          </p:cNvSpPr>
          <p:nvPr>
            <p:ph idx="1"/>
          </p:nvPr>
        </p:nvSpPr>
        <p:spPr>
          <a:xfrm>
            <a:off x="838200" y="1825625"/>
            <a:ext cx="3403602" cy="4351338"/>
          </a:xfrm>
        </p:spPr>
        <p:txBody>
          <a:bodyPr vert="horz" lIns="91440" tIns="45720" rIns="91440" bIns="45720" rtlCol="0" anchor="t">
            <a:normAutofit/>
          </a:bodyPr>
          <a:lstStyle/>
          <a:p>
            <a:r>
              <a:rPr lang="en-US">
                <a:cs typeface="Calibri"/>
              </a:rPr>
              <a:t>Crop</a:t>
            </a:r>
            <a:endParaRPr lang="en-US"/>
          </a:p>
          <a:p>
            <a:r>
              <a:rPr lang="en-US">
                <a:cs typeface="Calibri"/>
              </a:rPr>
              <a:t>Resize</a:t>
            </a:r>
            <a:endParaRPr lang="en-US"/>
          </a:p>
          <a:p>
            <a:endParaRPr lang="en-US">
              <a:cs typeface="Calibri"/>
            </a:endParaRPr>
          </a:p>
        </p:txBody>
      </p:sp>
      <p:pic>
        <p:nvPicPr>
          <p:cNvPr id="14" name="Picture 24" descr="A large skyscraper in a city&#10;&#10;Description generated with very high confidence">
            <a:extLst>
              <a:ext uri="{FF2B5EF4-FFF2-40B4-BE49-F238E27FC236}">
                <a16:creationId xmlns:a16="http://schemas.microsoft.com/office/drawing/2014/main" id="{853832E1-D4E4-43D3-9D51-50561A792D6D}"/>
              </a:ext>
            </a:extLst>
          </p:cNvPr>
          <p:cNvPicPr>
            <a:picLocks noChangeAspect="1"/>
          </p:cNvPicPr>
          <p:nvPr/>
        </p:nvPicPr>
        <p:blipFill>
          <a:blip r:embed="rId2"/>
          <a:stretch>
            <a:fillRect/>
          </a:stretch>
        </p:blipFill>
        <p:spPr>
          <a:xfrm>
            <a:off x="6317083" y="1825557"/>
            <a:ext cx="3405423" cy="3492469"/>
          </a:xfrm>
          <a:prstGeom prst="rect">
            <a:avLst/>
          </a:prstGeom>
        </p:spPr>
      </p:pic>
      <p:sp>
        <p:nvSpPr>
          <p:cNvPr id="4" name="TextBox 3">
            <a:extLst>
              <a:ext uri="{FF2B5EF4-FFF2-40B4-BE49-F238E27FC236}">
                <a16:creationId xmlns:a16="http://schemas.microsoft.com/office/drawing/2014/main" id="{8BFC72E7-937E-4973-A82B-5FDAC66AC5D7}"/>
              </a:ext>
            </a:extLst>
          </p:cNvPr>
          <p:cNvSpPr txBox="1"/>
          <p:nvPr/>
        </p:nvSpPr>
        <p:spPr>
          <a:xfrm>
            <a:off x="653887" y="6378657"/>
            <a:ext cx="6689969" cy="7848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https://www2.eecs.berkeley.edu/Research/Projects/CS/vision/grouping/papers/amfm_pami2010.pdf</a:t>
            </a:r>
            <a:r>
              <a:rPr lang="en-US" sz="1200" dirty="0"/>
              <a:t> </a:t>
            </a:r>
            <a:endParaRPr lang="en-US" sz="1200" dirty="0">
              <a:cs typeface="Calibri"/>
            </a:endParaRPr>
          </a:p>
          <a:p>
            <a:endParaRPr lang="en-US" sz="1500">
              <a:cs typeface="Calibri"/>
            </a:endParaRPr>
          </a:p>
          <a:p>
            <a:pPr algn="l"/>
            <a:endParaRPr lang="en-US"/>
          </a:p>
        </p:txBody>
      </p:sp>
      <p:sp>
        <p:nvSpPr>
          <p:cNvPr id="6" name="TextBox 5">
            <a:extLst>
              <a:ext uri="{FF2B5EF4-FFF2-40B4-BE49-F238E27FC236}">
                <a16:creationId xmlns:a16="http://schemas.microsoft.com/office/drawing/2014/main" id="{7049DE9A-F893-FB4B-BAD9-998D3C6339C4}"/>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A5A7DD77-ABC8-8347-BC2F-EB2E33214B79}"/>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981983421"/>
      </p:ext>
    </p:extLst>
  </p:cSld>
  <p:clrMapOvr>
    <a:masterClrMapping/>
  </p:clrMapOvr>
  <p:transition spd="slow" advTm="4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8" descr="A large skyscraper in a city&#10;&#10;Description generated with very high confidence">
            <a:extLst>
              <a:ext uri="{FF2B5EF4-FFF2-40B4-BE49-F238E27FC236}">
                <a16:creationId xmlns:a16="http://schemas.microsoft.com/office/drawing/2014/main" id="{370F9A46-A367-42D4-A254-0C1AE87DD1E5}"/>
              </a:ext>
            </a:extLst>
          </p:cNvPr>
          <p:cNvPicPr>
            <a:picLocks noChangeAspect="1"/>
          </p:cNvPicPr>
          <p:nvPr/>
        </p:nvPicPr>
        <p:blipFill>
          <a:blip r:embed="rId2"/>
          <a:stretch>
            <a:fillRect/>
          </a:stretch>
        </p:blipFill>
        <p:spPr>
          <a:xfrm>
            <a:off x="6331481" y="1831603"/>
            <a:ext cx="3414501" cy="3474327"/>
          </a:xfrm>
          <a:prstGeom prst="rect">
            <a:avLst/>
          </a:prstGeom>
        </p:spPr>
      </p:pic>
      <p:sp>
        <p:nvSpPr>
          <p:cNvPr id="2" name="Title 1">
            <a:extLst>
              <a:ext uri="{FF2B5EF4-FFF2-40B4-BE49-F238E27FC236}">
                <a16:creationId xmlns:a16="http://schemas.microsoft.com/office/drawing/2014/main" id="{D29D54B8-8F93-49DE-AB81-BFAD3BDCAFA7}"/>
              </a:ext>
            </a:extLst>
          </p:cNvPr>
          <p:cNvSpPr>
            <a:spLocks noGrp="1"/>
          </p:cNvSpPr>
          <p:nvPr>
            <p:ph type="title"/>
          </p:nvPr>
        </p:nvSpPr>
        <p:spPr/>
        <p:txBody>
          <a:bodyPr/>
          <a:lstStyle/>
          <a:p>
            <a:r>
              <a:rPr lang="en-US">
                <a:cs typeface="Calibri Light"/>
              </a:rPr>
              <a:t>Data Cleaning</a:t>
            </a:r>
            <a:endParaRPr lang="en-US"/>
          </a:p>
        </p:txBody>
      </p:sp>
      <p:sp>
        <p:nvSpPr>
          <p:cNvPr id="3" name="Content Placeholder 2">
            <a:extLst>
              <a:ext uri="{FF2B5EF4-FFF2-40B4-BE49-F238E27FC236}">
                <a16:creationId xmlns:a16="http://schemas.microsoft.com/office/drawing/2014/main" id="{92D56A46-B5E7-4E3C-9D83-3B229D1B64AE}"/>
              </a:ext>
            </a:extLst>
          </p:cNvPr>
          <p:cNvSpPr>
            <a:spLocks noGrp="1"/>
          </p:cNvSpPr>
          <p:nvPr>
            <p:ph idx="1"/>
          </p:nvPr>
        </p:nvSpPr>
        <p:spPr>
          <a:xfrm>
            <a:off x="838200" y="1825625"/>
            <a:ext cx="3403602" cy="4351338"/>
          </a:xfrm>
        </p:spPr>
        <p:txBody>
          <a:bodyPr vert="horz" lIns="91440" tIns="45720" rIns="91440" bIns="45720" rtlCol="0" anchor="t">
            <a:normAutofit/>
          </a:bodyPr>
          <a:lstStyle/>
          <a:p>
            <a:r>
              <a:rPr lang="en-US">
                <a:cs typeface="Calibri"/>
              </a:rPr>
              <a:t>Crop</a:t>
            </a:r>
          </a:p>
          <a:p>
            <a:r>
              <a:rPr lang="en-US">
                <a:cs typeface="Calibri"/>
              </a:rPr>
              <a:t>Resize</a:t>
            </a:r>
          </a:p>
          <a:p>
            <a:r>
              <a:rPr lang="en-US">
                <a:cs typeface="Calibri"/>
              </a:rPr>
              <a:t>Flip</a:t>
            </a:r>
          </a:p>
          <a:p>
            <a:endParaRPr lang="en-US">
              <a:cs typeface="Calibri"/>
            </a:endParaRPr>
          </a:p>
        </p:txBody>
      </p:sp>
      <p:sp>
        <p:nvSpPr>
          <p:cNvPr id="9" name="TextBox 8">
            <a:extLst>
              <a:ext uri="{FF2B5EF4-FFF2-40B4-BE49-F238E27FC236}">
                <a16:creationId xmlns:a16="http://schemas.microsoft.com/office/drawing/2014/main" id="{91F0CD9E-A488-49B9-A43A-47EF305A92CA}"/>
              </a:ext>
            </a:extLst>
          </p:cNvPr>
          <p:cNvSpPr txBox="1"/>
          <p:nvPr/>
        </p:nvSpPr>
        <p:spPr>
          <a:xfrm>
            <a:off x="653887" y="6378657"/>
            <a:ext cx="6689969" cy="7848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https://www2.eecs.berkeley.edu/Research/Projects/CS/vision/grouping/papers/amfm_pami2010.pdf</a:t>
            </a:r>
            <a:r>
              <a:rPr lang="en-US" sz="1200" dirty="0"/>
              <a:t> </a:t>
            </a:r>
            <a:endParaRPr lang="en-US" sz="1200" dirty="0">
              <a:cs typeface="Calibri"/>
            </a:endParaRPr>
          </a:p>
          <a:p>
            <a:endParaRPr lang="en-US" sz="1500">
              <a:cs typeface="Calibri"/>
            </a:endParaRPr>
          </a:p>
          <a:p>
            <a:pPr algn="l"/>
            <a:endParaRPr lang="en-US"/>
          </a:p>
        </p:txBody>
      </p:sp>
      <p:sp>
        <p:nvSpPr>
          <p:cNvPr id="6" name="TextBox 5">
            <a:extLst>
              <a:ext uri="{FF2B5EF4-FFF2-40B4-BE49-F238E27FC236}">
                <a16:creationId xmlns:a16="http://schemas.microsoft.com/office/drawing/2014/main" id="{E4215E37-F9AC-A94F-98A3-115A2B344011}"/>
              </a:ext>
            </a:extLst>
          </p:cNvPr>
          <p:cNvSpPr txBox="1"/>
          <p:nvPr/>
        </p:nvSpPr>
        <p:spPr>
          <a:xfrm>
            <a:off x="11032177" y="209028"/>
            <a:ext cx="1056904" cy="598494"/>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87E8BB79-1A7F-A54E-A9FF-219EEEADCFE7}"/>
              </a:ext>
            </a:extLst>
          </p:cNvPr>
          <p:cNvSpPr txBox="1"/>
          <p:nvPr/>
        </p:nvSpPr>
        <p:spPr>
          <a:xfrm>
            <a:off x="0" y="3610099"/>
            <a:ext cx="2208810" cy="185255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581430860"/>
      </p:ext>
    </p:extLst>
  </p:cSld>
  <p:clrMapOvr>
    <a:masterClrMapping/>
  </p:clrMapOvr>
  <p:transition spd="slow" advTm="4000">
    <p:fade/>
  </p:transition>
</p:sld>
</file>

<file path=ppt/theme/theme1.xml><?xml version="1.0" encoding="utf-8"?>
<a:theme xmlns:a="http://schemas.openxmlformats.org/drawingml/2006/main" name="Theme1">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F570165B-D744-4BF6-A781-4DDD18761BC7}" vid="{1AEAA8D9-9401-4573-8A47-CBBF83F666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129</TotalTime>
  <Words>699</Words>
  <Application>Microsoft Macintosh PowerPoint</Application>
  <PresentationFormat>Widescreen</PresentationFormat>
  <Paragraphs>175</Paragraphs>
  <Slides>27</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CiscoSans ExtraLight</vt:lpstr>
      <vt:lpstr>Arial</vt:lpstr>
      <vt:lpstr>Arial Black</vt:lpstr>
      <vt:lpstr>Calibri</vt:lpstr>
      <vt:lpstr>Calibri Light</vt:lpstr>
      <vt:lpstr>Gill Sans SemiBold</vt:lpstr>
      <vt:lpstr>Times New Roman</vt:lpstr>
      <vt:lpstr>Theme1</vt:lpstr>
      <vt:lpstr>Image Generator: Skyline</vt:lpstr>
      <vt:lpstr>Goal</vt:lpstr>
      <vt:lpstr>Overall Software Structure</vt:lpstr>
      <vt:lpstr>Data Collection</vt:lpstr>
      <vt:lpstr>Data Cleaning</vt:lpstr>
      <vt:lpstr>Data Cleaning</vt:lpstr>
      <vt:lpstr>Data Cleaning</vt:lpstr>
      <vt:lpstr>Data Cleaning</vt:lpstr>
      <vt:lpstr>Data Cleaning</vt:lpstr>
      <vt:lpstr>Data Cleaning</vt:lpstr>
      <vt:lpstr>Data Cleaning</vt:lpstr>
      <vt:lpstr>Machine Learning Model</vt:lpstr>
      <vt:lpstr>Machine Learning Model</vt:lpstr>
      <vt:lpstr> </vt:lpstr>
      <vt:lpstr>Generator Loss</vt:lpstr>
      <vt:lpstr> </vt:lpstr>
      <vt:lpstr>PowerPoint Presentation</vt:lpstr>
      <vt:lpstr>Discriminator Loss</vt:lpstr>
      <vt:lpstr>Optimizer and Hyperparameters</vt:lpstr>
      <vt:lpstr>Training Result v1.0 “Mosaic”</vt:lpstr>
      <vt:lpstr>Training Result v2.0 “Canvas Spray”</vt:lpstr>
      <vt:lpstr>Training Result v3.0 “Foggy”</vt:lpstr>
      <vt:lpstr>Training Result v4.0 “The City”</vt:lpstr>
      <vt:lpstr>Different Lambda Values</vt:lpstr>
      <vt:lpstr>PowerPoint Presentation</vt:lpstr>
      <vt:lpstr>Key Learnings</vt:lpstr>
      <vt:lpstr>Thank you!</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Yu Wang</cp:lastModifiedBy>
  <cp:revision>354</cp:revision>
  <dcterms:created xsi:type="dcterms:W3CDTF">2013-07-15T20:26:40Z</dcterms:created>
  <dcterms:modified xsi:type="dcterms:W3CDTF">2019-04-01T18:32:01Z</dcterms:modified>
</cp:coreProperties>
</file>